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279" r:id="rId3"/>
    <p:sldId id="277" r:id="rId4"/>
    <p:sldId id="307" r:id="rId5"/>
    <p:sldId id="440" r:id="rId6"/>
    <p:sldId id="278" r:id="rId7"/>
    <p:sldId id="439" r:id="rId8"/>
    <p:sldId id="451" r:id="rId9"/>
    <p:sldId id="300" r:id="rId10"/>
    <p:sldId id="449" r:id="rId11"/>
    <p:sldId id="431" r:id="rId12"/>
    <p:sldId id="437" r:id="rId13"/>
    <p:sldId id="438" r:id="rId14"/>
    <p:sldId id="268" r:id="rId15"/>
    <p:sldId id="448" r:id="rId16"/>
    <p:sldId id="444" r:id="rId17"/>
    <p:sldId id="257" r:id="rId18"/>
    <p:sldId id="310" r:id="rId19"/>
    <p:sldId id="259" r:id="rId20"/>
    <p:sldId id="308" r:id="rId21"/>
    <p:sldId id="309" r:id="rId22"/>
    <p:sldId id="445" r:id="rId23"/>
    <p:sldId id="260" r:id="rId24"/>
    <p:sldId id="312" r:id="rId25"/>
    <p:sldId id="263" r:id="rId26"/>
    <p:sldId id="447" r:id="rId27"/>
    <p:sldId id="452" r:id="rId28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-608" y="-1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25" Type="http://schemas.openxmlformats.org/officeDocument/2006/relationships/slide" Target="slides/slide24.xml"/><Relationship Id="rId7" Type="http://schemas.openxmlformats.org/officeDocument/2006/relationships/slide" Target="slides/slide6.xml"/><Relationship Id="rId33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4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32" Type="http://schemas.openxmlformats.org/officeDocument/2006/relationships/viewProps" Target="viewProps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customXml" Target="../customXml/item3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36" Type="http://schemas.openxmlformats.org/officeDocument/2006/relationships/customXml" Target="../customXml/item2.xml"/><Relationship Id="rId3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" Type="http://schemas.openxmlformats.org/officeDocument/2006/relationships/slide" Target="slides/slide3.xml"/><Relationship Id="rId30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95554-C7E1-4755-BCD5-6C1D66665E01}" type="datetimeFigureOut">
              <a:rPr lang="nl-NL" smtClean="0"/>
              <a:t>04-10-21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FBFD5-7A32-4692-A61C-A6764C42B1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991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01600" y="750888"/>
            <a:ext cx="6667500" cy="3751262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81669">
              <a:defRPr/>
            </a:pPr>
            <a:r>
              <a:rPr lang="nl-NL" dirty="0"/>
              <a:t>Simpel</a:t>
            </a:r>
            <a:r>
              <a:rPr lang="nl-NL" baseline="0" dirty="0"/>
              <a:t> beginnen:</a:t>
            </a:r>
          </a:p>
          <a:p>
            <a:pPr defTabSz="481669">
              <a:defRPr/>
            </a:pPr>
            <a:endParaRPr lang="nl-NL" dirty="0"/>
          </a:p>
          <a:p>
            <a:pPr defTabSz="481669">
              <a:defRPr/>
            </a:pPr>
            <a:r>
              <a:rPr lang="nl-NL" dirty="0"/>
              <a:t>MCD en FSGS in lichtmicroscopie: histologisch verschil</a:t>
            </a:r>
            <a:r>
              <a:rPr lang="nl-NL" baseline="0" dirty="0"/>
              <a:t> is de </a:t>
            </a:r>
            <a:r>
              <a:rPr lang="nl-NL" baseline="0" dirty="0" err="1"/>
              <a:t>lesie</a:t>
            </a:r>
            <a:r>
              <a:rPr lang="nl-NL" baseline="0" dirty="0"/>
              <a:t>. </a:t>
            </a:r>
          </a:p>
          <a:p>
            <a:pPr defTabSz="481669">
              <a:defRPr/>
            </a:pPr>
            <a:r>
              <a:rPr lang="nl-NL" baseline="0" dirty="0"/>
              <a:t>Een FSGS </a:t>
            </a:r>
            <a:r>
              <a:rPr lang="nl-NL" baseline="0" dirty="0" err="1"/>
              <a:t>lesie</a:t>
            </a:r>
            <a:r>
              <a:rPr lang="nl-NL" baseline="0" dirty="0"/>
              <a:t> is echter niet specifiek voor een ziekte. </a:t>
            </a:r>
          </a:p>
          <a:p>
            <a:pPr defTabSz="481669">
              <a:defRPr/>
            </a:pPr>
            <a:r>
              <a:rPr lang="nl-NL" baseline="0" dirty="0"/>
              <a:t>Ook FSGS bij </a:t>
            </a:r>
            <a:r>
              <a:rPr lang="nl-NL" baseline="0" dirty="0" err="1"/>
              <a:t>IgA</a:t>
            </a:r>
            <a:r>
              <a:rPr lang="nl-NL" baseline="0" dirty="0"/>
              <a:t>; </a:t>
            </a:r>
            <a:r>
              <a:rPr lang="nl-NL" baseline="0" dirty="0" err="1"/>
              <a:t>membraneuze</a:t>
            </a:r>
            <a:r>
              <a:rPr lang="nl-NL" baseline="0" dirty="0"/>
              <a:t> </a:t>
            </a:r>
            <a:r>
              <a:rPr lang="nl-NL" baseline="0" dirty="0" err="1"/>
              <a:t>nefropathie</a:t>
            </a:r>
            <a:r>
              <a:rPr lang="nl-NL" baseline="0" dirty="0"/>
              <a:t> etc.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A56F9-4055-EB46-8BE2-60D02B601F6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1339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01600" y="750888"/>
            <a:ext cx="6667500" cy="3751262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aseline="0" dirty="0"/>
              <a:t>EM onderzoek: </a:t>
            </a:r>
            <a:r>
              <a:rPr lang="nl-NL" baseline="0" dirty="0" err="1"/>
              <a:t>voetprocesversmelting</a:t>
            </a:r>
            <a:r>
              <a:rPr lang="nl-NL" baseline="0" dirty="0"/>
              <a:t> is het kenmerk van </a:t>
            </a:r>
            <a:r>
              <a:rPr lang="nl-NL" baseline="0" dirty="0" err="1"/>
              <a:t>idiopathisch</a:t>
            </a:r>
            <a:r>
              <a:rPr lang="nl-NL" baseline="0" dirty="0"/>
              <a:t> </a:t>
            </a:r>
            <a:r>
              <a:rPr lang="nl-NL" baseline="0" dirty="0" err="1"/>
              <a:t>nefrotisch</a:t>
            </a:r>
            <a:r>
              <a:rPr lang="nl-NL" baseline="0" dirty="0"/>
              <a:t> syndroom. </a:t>
            </a:r>
          </a:p>
          <a:p>
            <a:r>
              <a:rPr lang="nl-NL" baseline="0" dirty="0"/>
              <a:t>Identiek beeld bij MCD en niet </a:t>
            </a:r>
            <a:r>
              <a:rPr lang="nl-NL" baseline="0" dirty="0" err="1"/>
              <a:t>gescleroseerde</a:t>
            </a:r>
            <a:r>
              <a:rPr lang="nl-NL" baseline="0" dirty="0"/>
              <a:t> deel van FSGS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A56F9-4055-EB46-8BE2-60D02B601F6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737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1600" y="750888"/>
            <a:ext cx="6667500" cy="37512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aseline="0" dirty="0" err="1">
                <a:latin typeface="Arial" charset="0"/>
                <a:cs typeface="Arial" charset="0"/>
              </a:rPr>
              <a:t>Vroege</a:t>
            </a:r>
            <a:r>
              <a:rPr lang="en-US" baseline="0" dirty="0">
                <a:latin typeface="Arial" charset="0"/>
                <a:cs typeface="Arial" charset="0"/>
              </a:rPr>
              <a:t> </a:t>
            </a:r>
            <a:r>
              <a:rPr lang="en-US" baseline="0" dirty="0" err="1">
                <a:latin typeface="Arial" charset="0"/>
                <a:cs typeface="Arial" charset="0"/>
              </a:rPr>
              <a:t>fase</a:t>
            </a:r>
            <a:r>
              <a:rPr lang="en-US" baseline="0" dirty="0">
                <a:latin typeface="Arial" charset="0"/>
                <a:cs typeface="Arial" charset="0"/>
              </a:rPr>
              <a:t>: </a:t>
            </a:r>
            <a:r>
              <a:rPr lang="en-US" baseline="0" dirty="0" err="1">
                <a:latin typeface="Arial" charset="0"/>
                <a:cs typeface="Arial" charset="0"/>
              </a:rPr>
              <a:t>weinig</a:t>
            </a:r>
            <a:r>
              <a:rPr lang="en-US" baseline="0" dirty="0">
                <a:latin typeface="Arial" charset="0"/>
                <a:cs typeface="Arial" charset="0"/>
              </a:rPr>
              <a:t> </a:t>
            </a:r>
            <a:r>
              <a:rPr lang="en-US" baseline="0" dirty="0" err="1">
                <a:latin typeface="Arial" charset="0"/>
                <a:cs typeface="Arial" charset="0"/>
              </a:rPr>
              <a:t>activiteit</a:t>
            </a:r>
            <a:r>
              <a:rPr lang="en-US" baseline="0" dirty="0">
                <a:latin typeface="Arial" charset="0"/>
                <a:cs typeface="Arial" charset="0"/>
              </a:rPr>
              <a:t> en </a:t>
            </a:r>
            <a:r>
              <a:rPr lang="en-US" baseline="0" dirty="0" err="1">
                <a:latin typeface="Arial" charset="0"/>
                <a:cs typeface="Arial" charset="0"/>
              </a:rPr>
              <a:t>nog</a:t>
            </a:r>
            <a:r>
              <a:rPr lang="en-US" baseline="0" dirty="0">
                <a:latin typeface="Arial" charset="0"/>
                <a:cs typeface="Arial" charset="0"/>
              </a:rPr>
              <a:t> </a:t>
            </a:r>
            <a:r>
              <a:rPr lang="en-US" baseline="0" dirty="0" err="1">
                <a:latin typeface="Arial" charset="0"/>
                <a:cs typeface="Arial" charset="0"/>
              </a:rPr>
              <a:t>weinig</a:t>
            </a:r>
            <a:r>
              <a:rPr lang="en-US" baseline="0" dirty="0">
                <a:latin typeface="Arial" charset="0"/>
                <a:cs typeface="Arial" charset="0"/>
              </a:rPr>
              <a:t> </a:t>
            </a:r>
            <a:r>
              <a:rPr lang="en-US" baseline="0" dirty="0" err="1">
                <a:latin typeface="Arial" charset="0"/>
                <a:cs typeface="Arial" charset="0"/>
              </a:rPr>
              <a:t>podocytenverlies</a:t>
            </a:r>
            <a:r>
              <a:rPr lang="en-US" baseline="0" dirty="0">
                <a:latin typeface="Arial" charset="0"/>
                <a:cs typeface="Arial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err="1">
                <a:latin typeface="Arial" charset="0"/>
                <a:cs typeface="Arial" charset="0"/>
              </a:rPr>
              <a:t>Histologie</a:t>
            </a:r>
            <a:r>
              <a:rPr lang="en-US" baseline="0" dirty="0">
                <a:latin typeface="Arial" charset="0"/>
                <a:cs typeface="Arial" charset="0"/>
              </a:rPr>
              <a:t>: </a:t>
            </a:r>
            <a:r>
              <a:rPr lang="en-US" baseline="0" dirty="0" err="1">
                <a:latin typeface="Arial" charset="0"/>
                <a:cs typeface="Arial" charset="0"/>
              </a:rPr>
              <a:t>alleen</a:t>
            </a:r>
            <a:r>
              <a:rPr lang="en-US" baseline="0" dirty="0">
                <a:latin typeface="Arial" charset="0"/>
                <a:cs typeface="Arial" charset="0"/>
              </a:rPr>
              <a:t> </a:t>
            </a:r>
            <a:r>
              <a:rPr lang="en-US" baseline="0" dirty="0" err="1">
                <a:latin typeface="Arial" charset="0"/>
                <a:cs typeface="Arial" charset="0"/>
              </a:rPr>
              <a:t>voetversmelting</a:t>
            </a:r>
            <a:endParaRPr lang="en-US" baseline="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baseline="0" dirty="0">
                <a:latin typeface="Arial" charset="0"/>
                <a:cs typeface="Arial" charset="0"/>
              </a:rPr>
              <a:t>-&gt; steroid-</a:t>
            </a:r>
            <a:r>
              <a:rPr lang="en-US" baseline="0" dirty="0" err="1">
                <a:latin typeface="Arial" charset="0"/>
                <a:cs typeface="Arial" charset="0"/>
              </a:rPr>
              <a:t>gevoelig</a:t>
            </a:r>
            <a:r>
              <a:rPr lang="en-US" baseline="0" dirty="0">
                <a:latin typeface="Arial" charset="0"/>
                <a:cs typeface="Arial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endParaRPr lang="en-US" baseline="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baseline="0" dirty="0" err="1">
                <a:latin typeface="Arial" charset="0"/>
                <a:cs typeface="Arial" charset="0"/>
              </a:rPr>
              <a:t>Langdurig</a:t>
            </a:r>
            <a:r>
              <a:rPr lang="en-US" baseline="0" dirty="0">
                <a:latin typeface="Arial" charset="0"/>
                <a:cs typeface="Arial" charset="0"/>
              </a:rPr>
              <a:t> </a:t>
            </a:r>
            <a:r>
              <a:rPr lang="en-US" baseline="0" dirty="0" err="1">
                <a:latin typeface="Arial" charset="0"/>
                <a:cs typeface="Arial" charset="0"/>
              </a:rPr>
              <a:t>bestaan</a:t>
            </a:r>
            <a:r>
              <a:rPr lang="en-US" baseline="0" dirty="0">
                <a:latin typeface="Arial" charset="0"/>
                <a:cs typeface="Arial" charset="0"/>
              </a:rPr>
              <a:t>/relapses of </a:t>
            </a:r>
            <a:r>
              <a:rPr lang="en-US" baseline="0" dirty="0" err="1">
                <a:latin typeface="Arial" charset="0"/>
                <a:cs typeface="Arial" charset="0"/>
              </a:rPr>
              <a:t>veranderde</a:t>
            </a:r>
            <a:r>
              <a:rPr lang="en-US" baseline="0" dirty="0">
                <a:latin typeface="Arial" charset="0"/>
                <a:cs typeface="Arial" charset="0"/>
              </a:rPr>
              <a:t> </a:t>
            </a:r>
            <a:r>
              <a:rPr lang="en-US" baseline="0" dirty="0" err="1">
                <a:latin typeface="Arial" charset="0"/>
                <a:cs typeface="Arial" charset="0"/>
              </a:rPr>
              <a:t>intensiteit</a:t>
            </a:r>
            <a:r>
              <a:rPr lang="en-US" baseline="0" dirty="0">
                <a:latin typeface="Arial" charset="0"/>
                <a:cs typeface="Arial" charset="0"/>
              </a:rPr>
              <a:t> van </a:t>
            </a:r>
            <a:r>
              <a:rPr lang="en-US" baseline="0" dirty="0" err="1">
                <a:latin typeface="Arial" charset="0"/>
                <a:cs typeface="Arial" charset="0"/>
              </a:rPr>
              <a:t>ziekte</a:t>
            </a:r>
            <a:r>
              <a:rPr lang="en-US" baseline="0" dirty="0">
                <a:latin typeface="Arial" charset="0"/>
                <a:cs typeface="Arial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err="1">
                <a:latin typeface="Arial" charset="0"/>
                <a:cs typeface="Arial" charset="0"/>
              </a:rPr>
              <a:t>Podocyt-depletie</a:t>
            </a:r>
            <a:r>
              <a:rPr lang="en-US" baseline="0" dirty="0">
                <a:latin typeface="Arial" charset="0"/>
                <a:cs typeface="Arial" charset="0"/>
              </a:rPr>
              <a:t>; </a:t>
            </a:r>
            <a:r>
              <a:rPr lang="en-US" baseline="0" dirty="0" err="1">
                <a:latin typeface="Arial" charset="0"/>
                <a:cs typeface="Arial" charset="0"/>
              </a:rPr>
              <a:t>bij</a:t>
            </a:r>
            <a:r>
              <a:rPr lang="en-US" baseline="0" dirty="0">
                <a:latin typeface="Arial" charset="0"/>
                <a:cs typeface="Arial" charset="0"/>
              </a:rPr>
              <a:t> </a:t>
            </a:r>
            <a:r>
              <a:rPr lang="en-US" baseline="0" dirty="0" err="1">
                <a:latin typeface="Arial" charset="0"/>
                <a:cs typeface="Arial" charset="0"/>
              </a:rPr>
              <a:t>histologie</a:t>
            </a:r>
            <a:r>
              <a:rPr lang="en-US" baseline="0" dirty="0">
                <a:latin typeface="Arial" charset="0"/>
                <a:cs typeface="Arial" charset="0"/>
              </a:rPr>
              <a:t> FSGS </a:t>
            </a:r>
            <a:r>
              <a:rPr lang="en-US" baseline="0" dirty="0" err="1">
                <a:latin typeface="Arial" charset="0"/>
                <a:cs typeface="Arial" charset="0"/>
              </a:rPr>
              <a:t>lesies</a:t>
            </a:r>
            <a:r>
              <a:rPr lang="en-US" baseline="0" dirty="0">
                <a:latin typeface="Arial" charset="0"/>
                <a:cs typeface="Arial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>
                <a:latin typeface="Arial" charset="0"/>
                <a:cs typeface="Arial" charset="0"/>
              </a:rPr>
              <a:t>-&gt; steroid-</a:t>
            </a:r>
            <a:r>
              <a:rPr lang="en-US" baseline="0" dirty="0" err="1">
                <a:latin typeface="Arial" charset="0"/>
                <a:cs typeface="Arial" charset="0"/>
              </a:rPr>
              <a:t>resistent</a:t>
            </a:r>
            <a:r>
              <a:rPr lang="en-US" baseline="0" dirty="0">
                <a:latin typeface="Arial" charset="0"/>
                <a:cs typeface="Arial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endParaRPr lang="en-US" baseline="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baseline="0" dirty="0" err="1">
                <a:latin typeface="Arial" charset="0"/>
                <a:cs typeface="Arial" charset="0"/>
              </a:rPr>
              <a:t>Uiteindelijk</a:t>
            </a:r>
            <a:r>
              <a:rPr lang="en-US" baseline="0" dirty="0">
                <a:latin typeface="Arial" charset="0"/>
                <a:cs typeface="Arial" charset="0"/>
              </a:rPr>
              <a:t> point of not return: ESRD.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3515" indent="-301352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5408" indent="-241082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87571" indent="-241082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69734" indent="-241082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1897" indent="-241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34060" indent="-241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16223" indent="-241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098387" indent="-241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FE7327-1767-CA4C-BAB6-E98C209BF6F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339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01600" y="750888"/>
            <a:ext cx="6667500" cy="3751262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Zelfs</a:t>
            </a:r>
            <a:r>
              <a:rPr lang="nl-NL" baseline="0" dirty="0"/>
              <a:t> bij MCD</a:t>
            </a:r>
            <a:r>
              <a:rPr lang="nl-NL" dirty="0"/>
              <a:t> duurt het vaak langer</a:t>
            </a:r>
            <a:r>
              <a:rPr lang="nl-NL" baseline="0" dirty="0"/>
              <a:t> dan 16 weken voordat CR is bereikt. </a:t>
            </a:r>
          </a:p>
          <a:p>
            <a:r>
              <a:rPr lang="nl-NL" dirty="0"/>
              <a:t>Definitie SRNS</a:t>
            </a:r>
            <a:r>
              <a:rPr lang="nl-NL" baseline="0" dirty="0"/>
              <a:t> is niet absoluut toepasbaar. </a:t>
            </a:r>
          </a:p>
          <a:p>
            <a:endParaRPr lang="nl-NL" baseline="0" dirty="0"/>
          </a:p>
          <a:p>
            <a:r>
              <a:rPr lang="nl-NL" baseline="0" dirty="0"/>
              <a:t>Vrijwel alle </a:t>
            </a:r>
            <a:r>
              <a:rPr lang="nl-NL" baseline="0" dirty="0" err="1"/>
              <a:t>patienten</a:t>
            </a:r>
            <a:r>
              <a:rPr lang="nl-NL" baseline="0" dirty="0"/>
              <a:t> kwamen later alsnog in remissie.</a:t>
            </a:r>
          </a:p>
          <a:p>
            <a:r>
              <a:rPr lang="nl-NL" baseline="0" dirty="0"/>
              <a:t>Uiteindelijk 5 </a:t>
            </a:r>
            <a:r>
              <a:rPr lang="nl-NL" baseline="0" dirty="0" err="1"/>
              <a:t>patienten</a:t>
            </a:r>
            <a:r>
              <a:rPr lang="nl-NL" baseline="0" dirty="0"/>
              <a:t> met progressie; bij herhaalde </a:t>
            </a:r>
            <a:r>
              <a:rPr lang="nl-NL" baseline="0" dirty="0" err="1"/>
              <a:t>biopsie</a:t>
            </a:r>
            <a:r>
              <a:rPr lang="nl-NL" baseline="0" dirty="0"/>
              <a:t> altijd FSGS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A56F9-4055-EB46-8BE2-60D02B601F6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2745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aseline="0" dirty="0"/>
              <a:t>Totale behandelduur in beide groepen 36 weken</a:t>
            </a:r>
          </a:p>
          <a:p>
            <a:r>
              <a:rPr lang="nl-NL" baseline="0" dirty="0"/>
              <a:t>Alle </a:t>
            </a:r>
            <a:r>
              <a:rPr lang="nl-NL" baseline="0" dirty="0" err="1"/>
              <a:t>patienten</a:t>
            </a:r>
            <a:r>
              <a:rPr lang="nl-NL" baseline="0" dirty="0"/>
              <a:t>: start met </a:t>
            </a:r>
            <a:r>
              <a:rPr lang="nl-NL" baseline="0" dirty="0" err="1"/>
              <a:t>methylprednisolon</a:t>
            </a:r>
            <a:r>
              <a:rPr lang="nl-NL" baseline="0" dirty="0"/>
              <a:t> iv pulsen 10 dagen achter elkaar</a:t>
            </a:r>
          </a:p>
          <a:p>
            <a:r>
              <a:rPr lang="nl-NL" baseline="0" dirty="0"/>
              <a:t>Daarna: </a:t>
            </a:r>
          </a:p>
          <a:p>
            <a:r>
              <a:rPr lang="nl-NL" baseline="0" dirty="0"/>
              <a:t>GC groep: </a:t>
            </a:r>
            <a:r>
              <a:rPr lang="nl-NL" baseline="0" dirty="0" err="1"/>
              <a:t>pred</a:t>
            </a:r>
            <a:r>
              <a:rPr lang="nl-NL" baseline="0" dirty="0"/>
              <a:t> 1mg/kg en langzaam afbouwschema.</a:t>
            </a:r>
          </a:p>
          <a:p>
            <a:r>
              <a:rPr lang="nl-NL" baseline="0" dirty="0" err="1"/>
              <a:t>Tac</a:t>
            </a:r>
            <a:r>
              <a:rPr lang="nl-NL" baseline="0" dirty="0"/>
              <a:t> groep: </a:t>
            </a:r>
            <a:r>
              <a:rPr lang="nl-NL" baseline="0" dirty="0" err="1"/>
              <a:t>tacro</a:t>
            </a:r>
            <a:r>
              <a:rPr lang="nl-NL" baseline="0" dirty="0"/>
              <a:t> op geleide van </a:t>
            </a:r>
            <a:r>
              <a:rPr lang="nl-NL" baseline="0" dirty="0" err="1"/>
              <a:t>dalspiegel</a:t>
            </a:r>
            <a:r>
              <a:rPr lang="nl-NL" baseline="0" dirty="0"/>
              <a:t> aanvankelijk 4-8, later 2-5 tot einde behandeling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D11A5-291A-D244-9DB0-76DC3E3C0279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1562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D11A5-291A-D244-9DB0-76DC3E3C0279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8921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aseline="0" dirty="0"/>
              <a:t>FSGS is niet 1 ziektebeeld.</a:t>
            </a:r>
          </a:p>
          <a:p>
            <a:r>
              <a:rPr lang="nl-NL" baseline="0" dirty="0"/>
              <a:t>Het is een </a:t>
            </a:r>
            <a:r>
              <a:rPr lang="nl-NL" baseline="0" dirty="0" err="1"/>
              <a:t>lesie</a:t>
            </a:r>
            <a:r>
              <a:rPr lang="nl-NL" baseline="0" dirty="0"/>
              <a:t> die een uiting is van </a:t>
            </a:r>
            <a:r>
              <a:rPr lang="nl-NL" baseline="0" dirty="0" err="1"/>
              <a:t>podocytschade</a:t>
            </a:r>
            <a:r>
              <a:rPr lang="nl-NL" baseline="0" dirty="0"/>
              <a:t>. </a:t>
            </a:r>
          </a:p>
          <a:p>
            <a:endParaRPr lang="nl-NL" baseline="0" dirty="0"/>
          </a:p>
          <a:p>
            <a:r>
              <a:rPr lang="nl-NL" baseline="0" dirty="0"/>
              <a:t>In deze presentatie focus op idiopathische FSGS.</a:t>
            </a:r>
          </a:p>
          <a:p>
            <a:r>
              <a:rPr lang="nl-NL" baseline="0" dirty="0"/>
              <a:t>Waarschijnlijk gedreven door het immuunsysteem.</a:t>
            </a:r>
          </a:p>
          <a:p>
            <a:r>
              <a:rPr lang="nl-NL" baseline="0" dirty="0"/>
              <a:t>Deze ziekte kan terugkeren na </a:t>
            </a:r>
            <a:r>
              <a:rPr lang="nl-NL" baseline="0" dirty="0" err="1"/>
              <a:t>NTx</a:t>
            </a:r>
            <a:r>
              <a:rPr lang="nl-NL" baseline="0" dirty="0"/>
              <a:t>.</a:t>
            </a:r>
          </a:p>
          <a:p>
            <a:endParaRPr lang="nl-NL" baseline="0" dirty="0"/>
          </a:p>
          <a:p>
            <a:r>
              <a:rPr lang="nl-NL" baseline="0" dirty="0"/>
              <a:t>Bij Afrikanen vaak genetische risicovariant (APOL1).</a:t>
            </a:r>
          </a:p>
          <a:p>
            <a:r>
              <a:rPr lang="nl-NL" baseline="0" dirty="0"/>
              <a:t>Bij kinderen en jonge volwassenen veel genetische oorzaken.</a:t>
            </a:r>
          </a:p>
          <a:p>
            <a:endParaRPr lang="nl-NL" baseline="0" dirty="0"/>
          </a:p>
          <a:p>
            <a:r>
              <a:rPr lang="nl-NL" baseline="0" dirty="0"/>
              <a:t>-&gt; van belang dit te beseffen bij beoordeling van populatiestudies.</a:t>
            </a:r>
          </a:p>
          <a:p>
            <a:endParaRPr lang="nl-NL" baseline="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31AD4-A0ED-3E43-9FF1-6DBB1934A0D7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0433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521500" y="468000"/>
            <a:ext cx="8100000" cy="290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942026"/>
            <a:ext cx="7452000" cy="5334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427086"/>
            <a:ext cx="7452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521500" y="3708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00" y="2657578"/>
            <a:ext cx="5346157" cy="635000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000" y="4383446"/>
            <a:ext cx="2440350" cy="3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7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luitend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22000" y="788400"/>
            <a:ext cx="8100000" cy="532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Dank voor uw aandacht</a:t>
            </a:r>
          </a:p>
        </p:txBody>
      </p:sp>
      <p:sp>
        <p:nvSpPr>
          <p:cNvPr id="7" name="Rechthoek 6"/>
          <p:cNvSpPr/>
          <p:nvPr/>
        </p:nvSpPr>
        <p:spPr>
          <a:xfrm>
            <a:off x="0" y="4637505"/>
            <a:ext cx="9144000" cy="5059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59" name="Groep 58"/>
          <p:cNvGrpSpPr/>
          <p:nvPr/>
        </p:nvGrpSpPr>
        <p:grpSpPr>
          <a:xfrm>
            <a:off x="7488238" y="4356100"/>
            <a:ext cx="647700" cy="928688"/>
            <a:chOff x="7488238" y="4356100"/>
            <a:chExt cx="647700" cy="928688"/>
          </a:xfrm>
        </p:grpSpPr>
        <p:sp>
          <p:nvSpPr>
            <p:cNvPr id="33" name="AutoShape 31"/>
            <p:cNvSpPr>
              <a:spLocks noChangeAspect="1" noChangeArrowheads="1" noTextEdit="1"/>
            </p:cNvSpPr>
            <p:nvPr/>
          </p:nvSpPr>
          <p:spPr bwMode="auto">
            <a:xfrm>
              <a:off x="7488238" y="4356100"/>
              <a:ext cx="647700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7488238" y="4356100"/>
              <a:ext cx="647700" cy="787400"/>
            </a:xfrm>
            <a:prstGeom prst="rect">
              <a:avLst/>
            </a:prstGeom>
            <a:solidFill>
              <a:srgbClr val="00AF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7608888" y="4745038"/>
              <a:ext cx="39688" cy="39688"/>
            </a:xfrm>
            <a:custGeom>
              <a:avLst/>
              <a:gdLst>
                <a:gd name="T0" fmla="*/ 58 w 62"/>
                <a:gd name="T1" fmla="*/ 2 h 62"/>
                <a:gd name="T2" fmla="*/ 57 w 62"/>
                <a:gd name="T3" fmla="*/ 6 h 62"/>
                <a:gd name="T4" fmla="*/ 7 w 62"/>
                <a:gd name="T5" fmla="*/ 4 h 62"/>
                <a:gd name="T6" fmla="*/ 3 w 62"/>
                <a:gd name="T7" fmla="*/ 0 h 62"/>
                <a:gd name="T8" fmla="*/ 0 w 62"/>
                <a:gd name="T9" fmla="*/ 0 h 62"/>
                <a:gd name="T10" fmla="*/ 0 w 62"/>
                <a:gd name="T11" fmla="*/ 31 h 62"/>
                <a:gd name="T12" fmla="*/ 32 w 62"/>
                <a:gd name="T13" fmla="*/ 62 h 62"/>
                <a:gd name="T14" fmla="*/ 61 w 62"/>
                <a:gd name="T15" fmla="*/ 28 h 62"/>
                <a:gd name="T16" fmla="*/ 62 w 62"/>
                <a:gd name="T17" fmla="*/ 2 h 62"/>
                <a:gd name="T18" fmla="*/ 58 w 62"/>
                <a:gd name="T19" fmla="*/ 2 h 62"/>
                <a:gd name="T20" fmla="*/ 52 w 62"/>
                <a:gd name="T21" fmla="*/ 32 h 62"/>
                <a:gd name="T22" fmla="*/ 32 w 62"/>
                <a:gd name="T23" fmla="*/ 49 h 62"/>
                <a:gd name="T24" fmla="*/ 7 w 62"/>
                <a:gd name="T25" fmla="*/ 29 h 62"/>
                <a:gd name="T26" fmla="*/ 7 w 62"/>
                <a:gd name="T27" fmla="*/ 17 h 62"/>
                <a:gd name="T28" fmla="*/ 53 w 62"/>
                <a:gd name="T29" fmla="*/ 19 h 62"/>
                <a:gd name="T30" fmla="*/ 52 w 62"/>
                <a:gd name="T31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62">
                  <a:moveTo>
                    <a:pt x="58" y="2"/>
                  </a:moveTo>
                  <a:cubicBezTo>
                    <a:pt x="57" y="6"/>
                    <a:pt x="57" y="6"/>
                    <a:pt x="5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45"/>
                    <a:pt x="13" y="62"/>
                    <a:pt x="32" y="62"/>
                  </a:cubicBezTo>
                  <a:cubicBezTo>
                    <a:pt x="51" y="61"/>
                    <a:pt x="59" y="44"/>
                    <a:pt x="61" y="28"/>
                  </a:cubicBezTo>
                  <a:cubicBezTo>
                    <a:pt x="62" y="2"/>
                    <a:pt x="62" y="2"/>
                    <a:pt x="62" y="2"/>
                  </a:cubicBezTo>
                  <a:lnTo>
                    <a:pt x="58" y="2"/>
                  </a:lnTo>
                  <a:close/>
                  <a:moveTo>
                    <a:pt x="52" y="32"/>
                  </a:moveTo>
                  <a:cubicBezTo>
                    <a:pt x="51" y="39"/>
                    <a:pt x="43" y="48"/>
                    <a:pt x="32" y="49"/>
                  </a:cubicBezTo>
                  <a:cubicBezTo>
                    <a:pt x="18" y="49"/>
                    <a:pt x="8" y="38"/>
                    <a:pt x="7" y="29"/>
                  </a:cubicBezTo>
                  <a:cubicBezTo>
                    <a:pt x="7" y="20"/>
                    <a:pt x="7" y="17"/>
                    <a:pt x="7" y="17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24"/>
                    <a:pt x="54" y="27"/>
                    <a:pt x="52" y="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7621588" y="4824413"/>
              <a:ext cx="41275" cy="26988"/>
            </a:xfrm>
            <a:custGeom>
              <a:avLst/>
              <a:gdLst>
                <a:gd name="T0" fmla="*/ 0 w 26"/>
                <a:gd name="T1" fmla="*/ 9 h 17"/>
                <a:gd name="T2" fmla="*/ 4 w 26"/>
                <a:gd name="T3" fmla="*/ 17 h 17"/>
                <a:gd name="T4" fmla="*/ 5 w 26"/>
                <a:gd name="T5" fmla="*/ 16 h 17"/>
                <a:gd name="T6" fmla="*/ 4 w 26"/>
                <a:gd name="T7" fmla="*/ 14 h 17"/>
                <a:gd name="T8" fmla="*/ 23 w 26"/>
                <a:gd name="T9" fmla="*/ 6 h 17"/>
                <a:gd name="T10" fmla="*/ 24 w 26"/>
                <a:gd name="T11" fmla="*/ 7 h 17"/>
                <a:gd name="T12" fmla="*/ 26 w 26"/>
                <a:gd name="T13" fmla="*/ 6 h 17"/>
                <a:gd name="T14" fmla="*/ 22 w 26"/>
                <a:gd name="T15" fmla="*/ 0 h 17"/>
                <a:gd name="T16" fmla="*/ 21 w 26"/>
                <a:gd name="T17" fmla="*/ 0 h 17"/>
                <a:gd name="T18" fmla="*/ 21 w 26"/>
                <a:gd name="T19" fmla="*/ 2 h 17"/>
                <a:gd name="T20" fmla="*/ 3 w 26"/>
                <a:gd name="T21" fmla="*/ 10 h 17"/>
                <a:gd name="T22" fmla="*/ 1 w 26"/>
                <a:gd name="T23" fmla="*/ 9 h 17"/>
                <a:gd name="T24" fmla="*/ 0 w 26"/>
                <a:gd name="T2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17">
                  <a:moveTo>
                    <a:pt x="0" y="9"/>
                  </a:moveTo>
                  <a:lnTo>
                    <a:pt x="4" y="17"/>
                  </a:lnTo>
                  <a:lnTo>
                    <a:pt x="5" y="16"/>
                  </a:lnTo>
                  <a:lnTo>
                    <a:pt x="4" y="14"/>
                  </a:lnTo>
                  <a:lnTo>
                    <a:pt x="23" y="6"/>
                  </a:lnTo>
                  <a:lnTo>
                    <a:pt x="24" y="7"/>
                  </a:lnTo>
                  <a:lnTo>
                    <a:pt x="26" y="6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1" y="2"/>
                  </a:lnTo>
                  <a:lnTo>
                    <a:pt x="3" y="10"/>
                  </a:lnTo>
                  <a:lnTo>
                    <a:pt x="1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7612063" y="4787900"/>
              <a:ext cx="42863" cy="41275"/>
            </a:xfrm>
            <a:custGeom>
              <a:avLst/>
              <a:gdLst>
                <a:gd name="T0" fmla="*/ 31 w 67"/>
                <a:gd name="T1" fmla="*/ 60 h 65"/>
                <a:gd name="T2" fmla="*/ 31 w 67"/>
                <a:gd name="T3" fmla="*/ 62 h 65"/>
                <a:gd name="T4" fmla="*/ 17 w 67"/>
                <a:gd name="T5" fmla="*/ 65 h 65"/>
                <a:gd name="T6" fmla="*/ 5 w 67"/>
                <a:gd name="T7" fmla="*/ 45 h 65"/>
                <a:gd name="T8" fmla="*/ 26 w 67"/>
                <a:gd name="T9" fmla="*/ 7 h 65"/>
                <a:gd name="T10" fmla="*/ 65 w 67"/>
                <a:gd name="T11" fmla="*/ 32 h 65"/>
                <a:gd name="T12" fmla="*/ 67 w 67"/>
                <a:gd name="T13" fmla="*/ 47 h 65"/>
                <a:gd name="T14" fmla="*/ 55 w 67"/>
                <a:gd name="T15" fmla="*/ 50 h 65"/>
                <a:gd name="T16" fmla="*/ 54 w 67"/>
                <a:gd name="T17" fmla="*/ 48 h 65"/>
                <a:gd name="T18" fmla="*/ 58 w 67"/>
                <a:gd name="T19" fmla="*/ 31 h 65"/>
                <a:gd name="T20" fmla="*/ 36 w 67"/>
                <a:gd name="T21" fmla="*/ 19 h 65"/>
                <a:gd name="T22" fmla="*/ 43 w 67"/>
                <a:gd name="T23" fmla="*/ 48 h 65"/>
                <a:gd name="T24" fmla="*/ 48 w 67"/>
                <a:gd name="T25" fmla="*/ 50 h 65"/>
                <a:gd name="T26" fmla="*/ 48 w 67"/>
                <a:gd name="T27" fmla="*/ 52 h 65"/>
                <a:gd name="T28" fmla="*/ 35 w 67"/>
                <a:gd name="T29" fmla="*/ 56 h 65"/>
                <a:gd name="T30" fmla="*/ 34 w 67"/>
                <a:gd name="T31" fmla="*/ 53 h 65"/>
                <a:gd name="T32" fmla="*/ 36 w 67"/>
                <a:gd name="T33" fmla="*/ 50 h 65"/>
                <a:gd name="T34" fmla="*/ 28 w 67"/>
                <a:gd name="T35" fmla="*/ 22 h 65"/>
                <a:gd name="T36" fmla="*/ 11 w 67"/>
                <a:gd name="T37" fmla="*/ 44 h 65"/>
                <a:gd name="T38" fmla="*/ 31 w 67"/>
                <a:gd name="T39" fmla="*/ 6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" h="65">
                  <a:moveTo>
                    <a:pt x="31" y="60"/>
                  </a:moveTo>
                  <a:cubicBezTo>
                    <a:pt x="31" y="62"/>
                    <a:pt x="31" y="62"/>
                    <a:pt x="31" y="62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0" y="60"/>
                    <a:pt x="6" y="54"/>
                    <a:pt x="5" y="45"/>
                  </a:cubicBezTo>
                  <a:cubicBezTo>
                    <a:pt x="0" y="29"/>
                    <a:pt x="5" y="13"/>
                    <a:pt x="26" y="7"/>
                  </a:cubicBezTo>
                  <a:cubicBezTo>
                    <a:pt x="51" y="0"/>
                    <a:pt x="60" y="14"/>
                    <a:pt x="65" y="32"/>
                  </a:cubicBezTo>
                  <a:cubicBezTo>
                    <a:pt x="66" y="37"/>
                    <a:pt x="66" y="41"/>
                    <a:pt x="67" y="47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8" y="44"/>
                    <a:pt x="60" y="37"/>
                    <a:pt x="58" y="31"/>
                  </a:cubicBezTo>
                  <a:cubicBezTo>
                    <a:pt x="56" y="21"/>
                    <a:pt x="45" y="16"/>
                    <a:pt x="36" y="19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17" y="22"/>
                    <a:pt x="9" y="33"/>
                    <a:pt x="11" y="44"/>
                  </a:cubicBezTo>
                  <a:cubicBezTo>
                    <a:pt x="13" y="51"/>
                    <a:pt x="21" y="59"/>
                    <a:pt x="31" y="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7624763" y="4732338"/>
              <a:ext cx="9525" cy="9525"/>
            </a:xfrm>
            <a:custGeom>
              <a:avLst/>
              <a:gdLst>
                <a:gd name="T0" fmla="*/ 1 w 17"/>
                <a:gd name="T1" fmla="*/ 11 h 16"/>
                <a:gd name="T2" fmla="*/ 5 w 17"/>
                <a:gd name="T3" fmla="*/ 1 h 16"/>
                <a:gd name="T4" fmla="*/ 15 w 17"/>
                <a:gd name="T5" fmla="*/ 4 h 16"/>
                <a:gd name="T6" fmla="*/ 11 w 17"/>
                <a:gd name="T7" fmla="*/ 14 h 16"/>
                <a:gd name="T8" fmla="*/ 1 w 17"/>
                <a:gd name="T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" y="11"/>
                  </a:moveTo>
                  <a:cubicBezTo>
                    <a:pt x="0" y="7"/>
                    <a:pt x="1" y="3"/>
                    <a:pt x="5" y="1"/>
                  </a:cubicBezTo>
                  <a:cubicBezTo>
                    <a:pt x="9" y="0"/>
                    <a:pt x="13" y="1"/>
                    <a:pt x="15" y="4"/>
                  </a:cubicBezTo>
                  <a:cubicBezTo>
                    <a:pt x="17" y="7"/>
                    <a:pt x="15" y="12"/>
                    <a:pt x="11" y="14"/>
                  </a:cubicBezTo>
                  <a:cubicBezTo>
                    <a:pt x="7" y="16"/>
                    <a:pt x="3" y="14"/>
                    <a:pt x="1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7650163" y="4846638"/>
              <a:ext cx="9525" cy="9525"/>
            </a:xfrm>
            <a:custGeom>
              <a:avLst/>
              <a:gdLst>
                <a:gd name="T0" fmla="*/ 1 w 15"/>
                <a:gd name="T1" fmla="*/ 11 h 16"/>
                <a:gd name="T2" fmla="*/ 3 w 15"/>
                <a:gd name="T3" fmla="*/ 2 h 16"/>
                <a:gd name="T4" fmla="*/ 14 w 15"/>
                <a:gd name="T5" fmla="*/ 6 h 16"/>
                <a:gd name="T6" fmla="*/ 10 w 15"/>
                <a:gd name="T7" fmla="*/ 15 h 16"/>
                <a:gd name="T8" fmla="*/ 1 w 15"/>
                <a:gd name="T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" y="11"/>
                  </a:moveTo>
                  <a:cubicBezTo>
                    <a:pt x="0" y="8"/>
                    <a:pt x="1" y="3"/>
                    <a:pt x="3" y="2"/>
                  </a:cubicBezTo>
                  <a:cubicBezTo>
                    <a:pt x="6" y="0"/>
                    <a:pt x="11" y="2"/>
                    <a:pt x="14" y="6"/>
                  </a:cubicBezTo>
                  <a:cubicBezTo>
                    <a:pt x="15" y="9"/>
                    <a:pt x="14" y="13"/>
                    <a:pt x="10" y="15"/>
                  </a:cubicBezTo>
                  <a:cubicBezTo>
                    <a:pt x="7" y="16"/>
                    <a:pt x="3" y="15"/>
                    <a:pt x="1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7870826" y="4930775"/>
              <a:ext cx="11113" cy="11113"/>
            </a:xfrm>
            <a:custGeom>
              <a:avLst/>
              <a:gdLst>
                <a:gd name="T0" fmla="*/ 2 w 16"/>
                <a:gd name="T1" fmla="*/ 11 h 16"/>
                <a:gd name="T2" fmla="*/ 6 w 16"/>
                <a:gd name="T3" fmla="*/ 1 h 16"/>
                <a:gd name="T4" fmla="*/ 15 w 16"/>
                <a:gd name="T5" fmla="*/ 5 h 16"/>
                <a:gd name="T6" fmla="*/ 11 w 16"/>
                <a:gd name="T7" fmla="*/ 14 h 16"/>
                <a:gd name="T8" fmla="*/ 2 w 16"/>
                <a:gd name="T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2" y="11"/>
                  </a:moveTo>
                  <a:cubicBezTo>
                    <a:pt x="0" y="7"/>
                    <a:pt x="2" y="3"/>
                    <a:pt x="6" y="1"/>
                  </a:cubicBezTo>
                  <a:cubicBezTo>
                    <a:pt x="9" y="0"/>
                    <a:pt x="13" y="1"/>
                    <a:pt x="15" y="5"/>
                  </a:cubicBezTo>
                  <a:cubicBezTo>
                    <a:pt x="16" y="8"/>
                    <a:pt x="15" y="12"/>
                    <a:pt x="11" y="14"/>
                  </a:cubicBezTo>
                  <a:cubicBezTo>
                    <a:pt x="8" y="16"/>
                    <a:pt x="4" y="14"/>
                    <a:pt x="2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7627938" y="4665663"/>
              <a:ext cx="39688" cy="28575"/>
            </a:xfrm>
            <a:custGeom>
              <a:avLst/>
              <a:gdLst>
                <a:gd name="T0" fmla="*/ 4 w 25"/>
                <a:gd name="T1" fmla="*/ 0 h 18"/>
                <a:gd name="T2" fmla="*/ 0 w 25"/>
                <a:gd name="T3" fmla="*/ 8 h 18"/>
                <a:gd name="T4" fmla="*/ 1 w 25"/>
                <a:gd name="T5" fmla="*/ 9 h 18"/>
                <a:gd name="T6" fmla="*/ 3 w 25"/>
                <a:gd name="T7" fmla="*/ 7 h 18"/>
                <a:gd name="T8" fmla="*/ 20 w 25"/>
                <a:gd name="T9" fmla="*/ 16 h 18"/>
                <a:gd name="T10" fmla="*/ 20 w 25"/>
                <a:gd name="T11" fmla="*/ 18 h 18"/>
                <a:gd name="T12" fmla="*/ 22 w 25"/>
                <a:gd name="T13" fmla="*/ 18 h 18"/>
                <a:gd name="T14" fmla="*/ 25 w 25"/>
                <a:gd name="T15" fmla="*/ 12 h 18"/>
                <a:gd name="T16" fmla="*/ 24 w 25"/>
                <a:gd name="T17" fmla="*/ 11 h 18"/>
                <a:gd name="T18" fmla="*/ 22 w 25"/>
                <a:gd name="T19" fmla="*/ 12 h 18"/>
                <a:gd name="T20" fmla="*/ 5 w 25"/>
                <a:gd name="T21" fmla="*/ 3 h 18"/>
                <a:gd name="T22" fmla="*/ 5 w 25"/>
                <a:gd name="T23" fmla="*/ 1 h 18"/>
                <a:gd name="T24" fmla="*/ 4 w 25"/>
                <a:gd name="T2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8">
                  <a:moveTo>
                    <a:pt x="4" y="0"/>
                  </a:moveTo>
                  <a:lnTo>
                    <a:pt x="0" y="8"/>
                  </a:lnTo>
                  <a:lnTo>
                    <a:pt x="1" y="9"/>
                  </a:lnTo>
                  <a:lnTo>
                    <a:pt x="3" y="7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22" y="18"/>
                  </a:lnTo>
                  <a:lnTo>
                    <a:pt x="25" y="12"/>
                  </a:lnTo>
                  <a:lnTo>
                    <a:pt x="24" y="11"/>
                  </a:lnTo>
                  <a:lnTo>
                    <a:pt x="22" y="12"/>
                  </a:lnTo>
                  <a:lnTo>
                    <a:pt x="5" y="3"/>
                  </a:lnTo>
                  <a:lnTo>
                    <a:pt x="5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7613651" y="4684713"/>
              <a:ext cx="46038" cy="44450"/>
            </a:xfrm>
            <a:custGeom>
              <a:avLst/>
              <a:gdLst>
                <a:gd name="T0" fmla="*/ 24 w 29"/>
                <a:gd name="T1" fmla="*/ 23 h 28"/>
                <a:gd name="T2" fmla="*/ 23 w 29"/>
                <a:gd name="T3" fmla="*/ 22 h 28"/>
                <a:gd name="T4" fmla="*/ 22 w 29"/>
                <a:gd name="T5" fmla="*/ 23 h 28"/>
                <a:gd name="T6" fmla="*/ 9 w 29"/>
                <a:gd name="T7" fmla="*/ 20 h 28"/>
                <a:gd name="T8" fmla="*/ 27 w 29"/>
                <a:gd name="T9" fmla="*/ 13 h 28"/>
                <a:gd name="T10" fmla="*/ 29 w 29"/>
                <a:gd name="T11" fmla="*/ 9 h 28"/>
                <a:gd name="T12" fmla="*/ 28 w 29"/>
                <a:gd name="T13" fmla="*/ 8 h 28"/>
                <a:gd name="T14" fmla="*/ 27 w 29"/>
                <a:gd name="T15" fmla="*/ 9 h 28"/>
                <a:gd name="T16" fmla="*/ 9 w 29"/>
                <a:gd name="T17" fmla="*/ 2 h 28"/>
                <a:gd name="T18" fmla="*/ 9 w 29"/>
                <a:gd name="T19" fmla="*/ 0 h 28"/>
                <a:gd name="T20" fmla="*/ 7 w 29"/>
                <a:gd name="T21" fmla="*/ 0 h 28"/>
                <a:gd name="T22" fmla="*/ 5 w 29"/>
                <a:gd name="T23" fmla="*/ 6 h 28"/>
                <a:gd name="T24" fmla="*/ 7 w 29"/>
                <a:gd name="T25" fmla="*/ 6 h 28"/>
                <a:gd name="T26" fmla="*/ 8 w 29"/>
                <a:gd name="T27" fmla="*/ 6 h 28"/>
                <a:gd name="T28" fmla="*/ 21 w 29"/>
                <a:gd name="T29" fmla="*/ 11 h 28"/>
                <a:gd name="T30" fmla="*/ 1 w 29"/>
                <a:gd name="T31" fmla="*/ 18 h 28"/>
                <a:gd name="T32" fmla="*/ 0 w 29"/>
                <a:gd name="T33" fmla="*/ 22 h 28"/>
                <a:gd name="T34" fmla="*/ 21 w 29"/>
                <a:gd name="T35" fmla="*/ 26 h 28"/>
                <a:gd name="T36" fmla="*/ 22 w 29"/>
                <a:gd name="T37" fmla="*/ 27 h 28"/>
                <a:gd name="T38" fmla="*/ 23 w 29"/>
                <a:gd name="T39" fmla="*/ 28 h 28"/>
                <a:gd name="T40" fmla="*/ 24 w 29"/>
                <a:gd name="T41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28">
                  <a:moveTo>
                    <a:pt x="24" y="23"/>
                  </a:moveTo>
                  <a:lnTo>
                    <a:pt x="23" y="22"/>
                  </a:lnTo>
                  <a:lnTo>
                    <a:pt x="22" y="23"/>
                  </a:lnTo>
                  <a:lnTo>
                    <a:pt x="9" y="20"/>
                  </a:lnTo>
                  <a:lnTo>
                    <a:pt x="27" y="13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7" y="9"/>
                  </a:lnTo>
                  <a:lnTo>
                    <a:pt x="9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21" y="11"/>
                  </a:lnTo>
                  <a:lnTo>
                    <a:pt x="1" y="18"/>
                  </a:lnTo>
                  <a:lnTo>
                    <a:pt x="0" y="22"/>
                  </a:lnTo>
                  <a:lnTo>
                    <a:pt x="21" y="26"/>
                  </a:lnTo>
                  <a:lnTo>
                    <a:pt x="22" y="27"/>
                  </a:lnTo>
                  <a:lnTo>
                    <a:pt x="23" y="28"/>
                  </a:lnTo>
                  <a:lnTo>
                    <a:pt x="24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3" name="Freeform 42"/>
            <p:cNvSpPr>
              <a:spLocks noEditPoints="1"/>
            </p:cNvSpPr>
            <p:nvPr/>
          </p:nvSpPr>
          <p:spPr bwMode="auto">
            <a:xfrm>
              <a:off x="7677151" y="4889500"/>
              <a:ext cx="39688" cy="39688"/>
            </a:xfrm>
            <a:custGeom>
              <a:avLst/>
              <a:gdLst>
                <a:gd name="T0" fmla="*/ 63 w 63"/>
                <a:gd name="T1" fmla="*/ 30 h 63"/>
                <a:gd name="T2" fmla="*/ 63 w 63"/>
                <a:gd name="T3" fmla="*/ 30 h 63"/>
                <a:gd name="T4" fmla="*/ 56 w 63"/>
                <a:gd name="T5" fmla="*/ 9 h 63"/>
                <a:gd name="T6" fmla="*/ 55 w 63"/>
                <a:gd name="T7" fmla="*/ 8 h 63"/>
                <a:gd name="T8" fmla="*/ 55 w 63"/>
                <a:gd name="T9" fmla="*/ 7 h 63"/>
                <a:gd name="T10" fmla="*/ 55 w 63"/>
                <a:gd name="T11" fmla="*/ 7 h 63"/>
                <a:gd name="T12" fmla="*/ 54 w 63"/>
                <a:gd name="T13" fmla="*/ 7 h 63"/>
                <a:gd name="T14" fmla="*/ 54 w 63"/>
                <a:gd name="T15" fmla="*/ 6 h 63"/>
                <a:gd name="T16" fmla="*/ 32 w 63"/>
                <a:gd name="T17" fmla="*/ 0 h 63"/>
                <a:gd name="T18" fmla="*/ 9 w 63"/>
                <a:gd name="T19" fmla="*/ 14 h 63"/>
                <a:gd name="T20" fmla="*/ 11 w 63"/>
                <a:gd name="T21" fmla="*/ 53 h 63"/>
                <a:gd name="T22" fmla="*/ 11 w 63"/>
                <a:gd name="T23" fmla="*/ 53 h 63"/>
                <a:gd name="T24" fmla="*/ 11 w 63"/>
                <a:gd name="T25" fmla="*/ 53 h 63"/>
                <a:gd name="T26" fmla="*/ 11 w 63"/>
                <a:gd name="T27" fmla="*/ 53 h 63"/>
                <a:gd name="T28" fmla="*/ 11 w 63"/>
                <a:gd name="T29" fmla="*/ 53 h 63"/>
                <a:gd name="T30" fmla="*/ 51 w 63"/>
                <a:gd name="T31" fmla="*/ 53 h 63"/>
                <a:gd name="T32" fmla="*/ 63 w 63"/>
                <a:gd name="T33" fmla="*/ 30 h 63"/>
                <a:gd name="T34" fmla="*/ 43 w 63"/>
                <a:gd name="T35" fmla="*/ 41 h 63"/>
                <a:gd name="T36" fmla="*/ 26 w 63"/>
                <a:gd name="T37" fmla="*/ 50 h 63"/>
                <a:gd name="T38" fmla="*/ 17 w 63"/>
                <a:gd name="T39" fmla="*/ 47 h 63"/>
                <a:gd name="T40" fmla="*/ 16 w 63"/>
                <a:gd name="T41" fmla="*/ 46 h 63"/>
                <a:gd name="T42" fmla="*/ 13 w 63"/>
                <a:gd name="T43" fmla="*/ 38 h 63"/>
                <a:gd name="T44" fmla="*/ 22 w 63"/>
                <a:gd name="T45" fmla="*/ 19 h 63"/>
                <a:gd name="T46" fmla="*/ 48 w 63"/>
                <a:gd name="T47" fmla="*/ 12 h 63"/>
                <a:gd name="T48" fmla="*/ 50 w 63"/>
                <a:gd name="T49" fmla="*/ 12 h 63"/>
                <a:gd name="T50" fmla="*/ 43 w 63"/>
                <a:gd name="T51" fmla="*/ 4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3" h="63">
                  <a:moveTo>
                    <a:pt x="63" y="30"/>
                  </a:moveTo>
                  <a:cubicBezTo>
                    <a:pt x="63" y="30"/>
                    <a:pt x="63" y="30"/>
                    <a:pt x="63" y="30"/>
                  </a:cubicBezTo>
                  <a:cubicBezTo>
                    <a:pt x="63" y="21"/>
                    <a:pt x="62" y="14"/>
                    <a:pt x="56" y="9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48" y="1"/>
                    <a:pt x="40" y="0"/>
                    <a:pt x="32" y="0"/>
                  </a:cubicBezTo>
                  <a:cubicBezTo>
                    <a:pt x="23" y="1"/>
                    <a:pt x="15" y="6"/>
                    <a:pt x="9" y="14"/>
                  </a:cubicBezTo>
                  <a:cubicBezTo>
                    <a:pt x="0" y="26"/>
                    <a:pt x="0" y="41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24" y="63"/>
                    <a:pt x="39" y="62"/>
                    <a:pt x="51" y="53"/>
                  </a:cubicBezTo>
                  <a:cubicBezTo>
                    <a:pt x="58" y="47"/>
                    <a:pt x="62" y="38"/>
                    <a:pt x="63" y="30"/>
                  </a:cubicBezTo>
                  <a:moveTo>
                    <a:pt x="43" y="41"/>
                  </a:moveTo>
                  <a:cubicBezTo>
                    <a:pt x="42" y="43"/>
                    <a:pt x="34" y="50"/>
                    <a:pt x="26" y="50"/>
                  </a:cubicBezTo>
                  <a:cubicBezTo>
                    <a:pt x="23" y="50"/>
                    <a:pt x="20" y="49"/>
                    <a:pt x="17" y="47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4" y="44"/>
                    <a:pt x="13" y="41"/>
                    <a:pt x="13" y="38"/>
                  </a:cubicBezTo>
                  <a:cubicBezTo>
                    <a:pt x="12" y="32"/>
                    <a:pt x="18" y="23"/>
                    <a:pt x="22" y="19"/>
                  </a:cubicBezTo>
                  <a:cubicBezTo>
                    <a:pt x="26" y="16"/>
                    <a:pt x="38" y="3"/>
                    <a:pt x="48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9" y="22"/>
                    <a:pt x="46" y="38"/>
                    <a:pt x="43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7762876" y="4924425"/>
              <a:ext cx="20638" cy="38100"/>
            </a:xfrm>
            <a:custGeom>
              <a:avLst/>
              <a:gdLst>
                <a:gd name="T0" fmla="*/ 0 w 13"/>
                <a:gd name="T1" fmla="*/ 23 h 24"/>
                <a:gd name="T2" fmla="*/ 8 w 13"/>
                <a:gd name="T3" fmla="*/ 24 h 24"/>
                <a:gd name="T4" fmla="*/ 8 w 13"/>
                <a:gd name="T5" fmla="*/ 24 h 24"/>
                <a:gd name="T6" fmla="*/ 7 w 13"/>
                <a:gd name="T7" fmla="*/ 22 h 24"/>
                <a:gd name="T8" fmla="*/ 11 w 13"/>
                <a:gd name="T9" fmla="*/ 3 h 24"/>
                <a:gd name="T10" fmla="*/ 12 w 13"/>
                <a:gd name="T11" fmla="*/ 3 h 24"/>
                <a:gd name="T12" fmla="*/ 13 w 13"/>
                <a:gd name="T13" fmla="*/ 1 h 24"/>
                <a:gd name="T14" fmla="*/ 5 w 13"/>
                <a:gd name="T15" fmla="*/ 0 h 24"/>
                <a:gd name="T16" fmla="*/ 5 w 13"/>
                <a:gd name="T17" fmla="*/ 1 h 24"/>
                <a:gd name="T18" fmla="*/ 6 w 13"/>
                <a:gd name="T19" fmla="*/ 2 h 24"/>
                <a:gd name="T20" fmla="*/ 3 w 13"/>
                <a:gd name="T21" fmla="*/ 21 h 24"/>
                <a:gd name="T22" fmla="*/ 1 w 13"/>
                <a:gd name="T23" fmla="*/ 22 h 24"/>
                <a:gd name="T24" fmla="*/ 0 w 13"/>
                <a:gd name="T2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24">
                  <a:moveTo>
                    <a:pt x="0" y="23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7" y="22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3" y="1"/>
                  </a:lnTo>
                  <a:lnTo>
                    <a:pt x="5" y="0"/>
                  </a:lnTo>
                  <a:lnTo>
                    <a:pt x="5" y="1"/>
                  </a:lnTo>
                  <a:lnTo>
                    <a:pt x="6" y="2"/>
                  </a:lnTo>
                  <a:lnTo>
                    <a:pt x="3" y="21"/>
                  </a:lnTo>
                  <a:lnTo>
                    <a:pt x="1" y="22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7824788" y="4922838"/>
              <a:ext cx="42863" cy="42863"/>
            </a:xfrm>
            <a:custGeom>
              <a:avLst/>
              <a:gdLst>
                <a:gd name="T0" fmla="*/ 59 w 66"/>
                <a:gd name="T1" fmla="*/ 37 h 66"/>
                <a:gd name="T2" fmla="*/ 62 w 66"/>
                <a:gd name="T3" fmla="*/ 37 h 66"/>
                <a:gd name="T4" fmla="*/ 66 w 66"/>
                <a:gd name="T5" fmla="*/ 50 h 66"/>
                <a:gd name="T6" fmla="*/ 46 w 66"/>
                <a:gd name="T7" fmla="*/ 62 h 66"/>
                <a:gd name="T8" fmla="*/ 8 w 66"/>
                <a:gd name="T9" fmla="*/ 40 h 66"/>
                <a:gd name="T10" fmla="*/ 33 w 66"/>
                <a:gd name="T11" fmla="*/ 2 h 66"/>
                <a:gd name="T12" fmla="*/ 48 w 66"/>
                <a:gd name="T13" fmla="*/ 0 h 66"/>
                <a:gd name="T14" fmla="*/ 52 w 66"/>
                <a:gd name="T15" fmla="*/ 12 h 66"/>
                <a:gd name="T16" fmla="*/ 49 w 66"/>
                <a:gd name="T17" fmla="*/ 14 h 66"/>
                <a:gd name="T18" fmla="*/ 32 w 66"/>
                <a:gd name="T19" fmla="*/ 9 h 66"/>
                <a:gd name="T20" fmla="*/ 19 w 66"/>
                <a:gd name="T21" fmla="*/ 32 h 66"/>
                <a:gd name="T22" fmla="*/ 48 w 66"/>
                <a:gd name="T23" fmla="*/ 25 h 66"/>
                <a:gd name="T24" fmla="*/ 50 w 66"/>
                <a:gd name="T25" fmla="*/ 20 h 66"/>
                <a:gd name="T26" fmla="*/ 53 w 66"/>
                <a:gd name="T27" fmla="*/ 19 h 66"/>
                <a:gd name="T28" fmla="*/ 57 w 66"/>
                <a:gd name="T29" fmla="*/ 32 h 66"/>
                <a:gd name="T30" fmla="*/ 54 w 66"/>
                <a:gd name="T31" fmla="*/ 33 h 66"/>
                <a:gd name="T32" fmla="*/ 51 w 66"/>
                <a:gd name="T33" fmla="*/ 31 h 66"/>
                <a:gd name="T34" fmla="*/ 22 w 66"/>
                <a:gd name="T35" fmla="*/ 38 h 66"/>
                <a:gd name="T36" fmla="*/ 45 w 66"/>
                <a:gd name="T37" fmla="*/ 55 h 66"/>
                <a:gd name="T38" fmla="*/ 59 w 66"/>
                <a:gd name="T39" fmla="*/ 3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6" h="66">
                  <a:moveTo>
                    <a:pt x="59" y="37"/>
                  </a:moveTo>
                  <a:cubicBezTo>
                    <a:pt x="62" y="37"/>
                    <a:pt x="62" y="37"/>
                    <a:pt x="62" y="37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0" y="57"/>
                    <a:pt x="55" y="60"/>
                    <a:pt x="46" y="62"/>
                  </a:cubicBezTo>
                  <a:cubicBezTo>
                    <a:pt x="29" y="66"/>
                    <a:pt x="13" y="62"/>
                    <a:pt x="8" y="40"/>
                  </a:cubicBezTo>
                  <a:cubicBezTo>
                    <a:pt x="0" y="16"/>
                    <a:pt x="16" y="7"/>
                    <a:pt x="33" y="2"/>
                  </a:cubicBezTo>
                  <a:cubicBezTo>
                    <a:pt x="39" y="0"/>
                    <a:pt x="43" y="0"/>
                    <a:pt x="48" y="0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5" y="9"/>
                    <a:pt x="38" y="7"/>
                    <a:pt x="32" y="9"/>
                  </a:cubicBezTo>
                  <a:cubicBezTo>
                    <a:pt x="22" y="11"/>
                    <a:pt x="16" y="22"/>
                    <a:pt x="19" y="32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3" y="49"/>
                    <a:pt x="34" y="57"/>
                    <a:pt x="45" y="55"/>
                  </a:cubicBezTo>
                  <a:cubicBezTo>
                    <a:pt x="52" y="53"/>
                    <a:pt x="60" y="46"/>
                    <a:pt x="59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7642226" y="4854575"/>
              <a:ext cx="50800" cy="49213"/>
            </a:xfrm>
            <a:custGeom>
              <a:avLst/>
              <a:gdLst>
                <a:gd name="T0" fmla="*/ 29 w 32"/>
                <a:gd name="T1" fmla="*/ 11 h 31"/>
                <a:gd name="T2" fmla="*/ 28 w 32"/>
                <a:gd name="T3" fmla="*/ 12 h 31"/>
                <a:gd name="T4" fmla="*/ 28 w 32"/>
                <a:gd name="T5" fmla="*/ 13 h 31"/>
                <a:gd name="T6" fmla="*/ 18 w 32"/>
                <a:gd name="T7" fmla="*/ 23 h 31"/>
                <a:gd name="T8" fmla="*/ 22 w 32"/>
                <a:gd name="T9" fmla="*/ 3 h 31"/>
                <a:gd name="T10" fmla="*/ 19 w 32"/>
                <a:gd name="T11" fmla="*/ 0 h 31"/>
                <a:gd name="T12" fmla="*/ 19 w 32"/>
                <a:gd name="T13" fmla="*/ 1 h 31"/>
                <a:gd name="T14" fmla="*/ 18 w 32"/>
                <a:gd name="T15" fmla="*/ 2 h 31"/>
                <a:gd name="T16" fmla="*/ 3 w 32"/>
                <a:gd name="T17" fmla="*/ 13 h 31"/>
                <a:gd name="T18" fmla="*/ 1 w 32"/>
                <a:gd name="T19" fmla="*/ 12 h 31"/>
                <a:gd name="T20" fmla="*/ 0 w 32"/>
                <a:gd name="T21" fmla="*/ 13 h 31"/>
                <a:gd name="T22" fmla="*/ 4 w 32"/>
                <a:gd name="T23" fmla="*/ 18 h 31"/>
                <a:gd name="T24" fmla="*/ 5 w 32"/>
                <a:gd name="T25" fmla="*/ 17 h 31"/>
                <a:gd name="T26" fmla="*/ 5 w 32"/>
                <a:gd name="T27" fmla="*/ 15 h 31"/>
                <a:gd name="T28" fmla="*/ 17 w 32"/>
                <a:gd name="T29" fmla="*/ 8 h 31"/>
                <a:gd name="T30" fmla="*/ 12 w 32"/>
                <a:gd name="T31" fmla="*/ 28 h 31"/>
                <a:gd name="T32" fmla="*/ 14 w 32"/>
                <a:gd name="T33" fmla="*/ 31 h 31"/>
                <a:gd name="T34" fmla="*/ 30 w 32"/>
                <a:gd name="T35" fmla="*/ 16 h 31"/>
                <a:gd name="T36" fmla="*/ 31 w 32"/>
                <a:gd name="T37" fmla="*/ 15 h 31"/>
                <a:gd name="T38" fmla="*/ 32 w 32"/>
                <a:gd name="T39" fmla="*/ 15 h 31"/>
                <a:gd name="T40" fmla="*/ 29 w 32"/>
                <a:gd name="T41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31">
                  <a:moveTo>
                    <a:pt x="29" y="11"/>
                  </a:moveTo>
                  <a:lnTo>
                    <a:pt x="28" y="12"/>
                  </a:lnTo>
                  <a:lnTo>
                    <a:pt x="28" y="13"/>
                  </a:lnTo>
                  <a:lnTo>
                    <a:pt x="18" y="23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18" y="2"/>
                  </a:lnTo>
                  <a:lnTo>
                    <a:pt x="3" y="13"/>
                  </a:lnTo>
                  <a:lnTo>
                    <a:pt x="1" y="12"/>
                  </a:lnTo>
                  <a:lnTo>
                    <a:pt x="0" y="13"/>
                  </a:lnTo>
                  <a:lnTo>
                    <a:pt x="4" y="18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17" y="8"/>
                  </a:lnTo>
                  <a:lnTo>
                    <a:pt x="12" y="28"/>
                  </a:lnTo>
                  <a:lnTo>
                    <a:pt x="14" y="31"/>
                  </a:lnTo>
                  <a:lnTo>
                    <a:pt x="30" y="16"/>
                  </a:lnTo>
                  <a:lnTo>
                    <a:pt x="31" y="15"/>
                  </a:lnTo>
                  <a:lnTo>
                    <a:pt x="32" y="15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7786688" y="4927600"/>
              <a:ext cx="36513" cy="38100"/>
            </a:xfrm>
            <a:custGeom>
              <a:avLst/>
              <a:gdLst>
                <a:gd name="T0" fmla="*/ 17 w 23"/>
                <a:gd name="T1" fmla="*/ 1 h 24"/>
                <a:gd name="T2" fmla="*/ 17 w 23"/>
                <a:gd name="T3" fmla="*/ 2 h 24"/>
                <a:gd name="T4" fmla="*/ 18 w 23"/>
                <a:gd name="T5" fmla="*/ 3 h 24"/>
                <a:gd name="T6" fmla="*/ 19 w 23"/>
                <a:gd name="T7" fmla="*/ 17 h 24"/>
                <a:gd name="T8" fmla="*/ 6 w 23"/>
                <a:gd name="T9" fmla="*/ 0 h 24"/>
                <a:gd name="T10" fmla="*/ 2 w 23"/>
                <a:gd name="T11" fmla="*/ 0 h 24"/>
                <a:gd name="T12" fmla="*/ 2 w 23"/>
                <a:gd name="T13" fmla="*/ 1 h 24"/>
                <a:gd name="T14" fmla="*/ 3 w 23"/>
                <a:gd name="T15" fmla="*/ 2 h 24"/>
                <a:gd name="T16" fmla="*/ 1 w 23"/>
                <a:gd name="T17" fmla="*/ 22 h 24"/>
                <a:gd name="T18" fmla="*/ 0 w 23"/>
                <a:gd name="T19" fmla="*/ 22 h 24"/>
                <a:gd name="T20" fmla="*/ 0 w 23"/>
                <a:gd name="T21" fmla="*/ 24 h 24"/>
                <a:gd name="T22" fmla="*/ 6 w 23"/>
                <a:gd name="T23" fmla="*/ 24 h 24"/>
                <a:gd name="T24" fmla="*/ 6 w 23"/>
                <a:gd name="T25" fmla="*/ 22 h 24"/>
                <a:gd name="T26" fmla="*/ 5 w 23"/>
                <a:gd name="T27" fmla="*/ 21 h 24"/>
                <a:gd name="T28" fmla="*/ 6 w 23"/>
                <a:gd name="T29" fmla="*/ 8 h 24"/>
                <a:gd name="T30" fmla="*/ 20 w 23"/>
                <a:gd name="T31" fmla="*/ 24 h 24"/>
                <a:gd name="T32" fmla="*/ 23 w 23"/>
                <a:gd name="T33" fmla="*/ 24 h 24"/>
                <a:gd name="T34" fmla="*/ 21 w 23"/>
                <a:gd name="T35" fmla="*/ 3 h 24"/>
                <a:gd name="T36" fmla="*/ 22 w 23"/>
                <a:gd name="T37" fmla="*/ 2 h 24"/>
                <a:gd name="T38" fmla="*/ 22 w 23"/>
                <a:gd name="T39" fmla="*/ 1 h 24"/>
                <a:gd name="T40" fmla="*/ 17 w 23"/>
                <a:gd name="T41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" h="24">
                  <a:moveTo>
                    <a:pt x="17" y="1"/>
                  </a:moveTo>
                  <a:lnTo>
                    <a:pt x="17" y="2"/>
                  </a:lnTo>
                  <a:lnTo>
                    <a:pt x="18" y="3"/>
                  </a:lnTo>
                  <a:lnTo>
                    <a:pt x="19" y="17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5" y="21"/>
                  </a:lnTo>
                  <a:lnTo>
                    <a:pt x="6" y="8"/>
                  </a:lnTo>
                  <a:lnTo>
                    <a:pt x="20" y="24"/>
                  </a:lnTo>
                  <a:lnTo>
                    <a:pt x="23" y="24"/>
                  </a:lnTo>
                  <a:lnTo>
                    <a:pt x="21" y="3"/>
                  </a:lnTo>
                  <a:lnTo>
                    <a:pt x="22" y="2"/>
                  </a:lnTo>
                  <a:lnTo>
                    <a:pt x="22" y="1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7705726" y="4906963"/>
              <a:ext cx="52388" cy="50800"/>
            </a:xfrm>
            <a:custGeom>
              <a:avLst/>
              <a:gdLst>
                <a:gd name="T0" fmla="*/ 0 w 33"/>
                <a:gd name="T1" fmla="*/ 19 h 32"/>
                <a:gd name="T2" fmla="*/ 1 w 33"/>
                <a:gd name="T3" fmla="*/ 17 h 32"/>
                <a:gd name="T4" fmla="*/ 3 w 33"/>
                <a:gd name="T5" fmla="*/ 17 h 32"/>
                <a:gd name="T6" fmla="*/ 15 w 33"/>
                <a:gd name="T7" fmla="*/ 3 h 32"/>
                <a:gd name="T8" fmla="*/ 15 w 33"/>
                <a:gd name="T9" fmla="*/ 1 h 32"/>
                <a:gd name="T10" fmla="*/ 16 w 33"/>
                <a:gd name="T11" fmla="*/ 0 h 32"/>
                <a:gd name="T12" fmla="*/ 20 w 33"/>
                <a:gd name="T13" fmla="*/ 2 h 32"/>
                <a:gd name="T14" fmla="*/ 19 w 33"/>
                <a:gd name="T15" fmla="*/ 17 h 32"/>
                <a:gd name="T16" fmla="*/ 27 w 33"/>
                <a:gd name="T17" fmla="*/ 7 h 32"/>
                <a:gd name="T18" fmla="*/ 27 w 33"/>
                <a:gd name="T19" fmla="*/ 6 h 32"/>
                <a:gd name="T20" fmla="*/ 28 w 33"/>
                <a:gd name="T21" fmla="*/ 6 h 32"/>
                <a:gd name="T22" fmla="*/ 33 w 33"/>
                <a:gd name="T23" fmla="*/ 8 h 32"/>
                <a:gd name="T24" fmla="*/ 33 w 33"/>
                <a:gd name="T25" fmla="*/ 9 h 32"/>
                <a:gd name="T26" fmla="*/ 32 w 33"/>
                <a:gd name="T27" fmla="*/ 10 h 32"/>
                <a:gd name="T28" fmla="*/ 30 w 33"/>
                <a:gd name="T29" fmla="*/ 30 h 32"/>
                <a:gd name="T30" fmla="*/ 31 w 33"/>
                <a:gd name="T31" fmla="*/ 31 h 32"/>
                <a:gd name="T32" fmla="*/ 31 w 33"/>
                <a:gd name="T33" fmla="*/ 32 h 32"/>
                <a:gd name="T34" fmla="*/ 24 w 33"/>
                <a:gd name="T35" fmla="*/ 29 h 32"/>
                <a:gd name="T36" fmla="*/ 24 w 33"/>
                <a:gd name="T37" fmla="*/ 28 h 32"/>
                <a:gd name="T38" fmla="*/ 25 w 33"/>
                <a:gd name="T39" fmla="*/ 28 h 32"/>
                <a:gd name="T40" fmla="*/ 27 w 33"/>
                <a:gd name="T41" fmla="*/ 12 h 32"/>
                <a:gd name="T42" fmla="*/ 15 w 33"/>
                <a:gd name="T43" fmla="*/ 27 h 32"/>
                <a:gd name="T44" fmla="*/ 13 w 33"/>
                <a:gd name="T45" fmla="*/ 26 h 32"/>
                <a:gd name="T46" fmla="*/ 15 w 33"/>
                <a:gd name="T47" fmla="*/ 8 h 32"/>
                <a:gd name="T48" fmla="*/ 5 w 33"/>
                <a:gd name="T49" fmla="*/ 19 h 32"/>
                <a:gd name="T50" fmla="*/ 6 w 33"/>
                <a:gd name="T51" fmla="*/ 21 h 32"/>
                <a:gd name="T52" fmla="*/ 5 w 33"/>
                <a:gd name="T53" fmla="*/ 22 h 32"/>
                <a:gd name="T54" fmla="*/ 0 w 33"/>
                <a:gd name="T55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3" h="32">
                  <a:moveTo>
                    <a:pt x="0" y="19"/>
                  </a:moveTo>
                  <a:lnTo>
                    <a:pt x="1" y="17"/>
                  </a:lnTo>
                  <a:lnTo>
                    <a:pt x="3" y="17"/>
                  </a:lnTo>
                  <a:lnTo>
                    <a:pt x="15" y="3"/>
                  </a:lnTo>
                  <a:lnTo>
                    <a:pt x="15" y="1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19" y="17"/>
                  </a:lnTo>
                  <a:lnTo>
                    <a:pt x="27" y="7"/>
                  </a:lnTo>
                  <a:lnTo>
                    <a:pt x="27" y="6"/>
                  </a:lnTo>
                  <a:lnTo>
                    <a:pt x="28" y="6"/>
                  </a:lnTo>
                  <a:lnTo>
                    <a:pt x="33" y="8"/>
                  </a:lnTo>
                  <a:lnTo>
                    <a:pt x="33" y="9"/>
                  </a:lnTo>
                  <a:lnTo>
                    <a:pt x="32" y="10"/>
                  </a:lnTo>
                  <a:lnTo>
                    <a:pt x="30" y="30"/>
                  </a:lnTo>
                  <a:lnTo>
                    <a:pt x="31" y="31"/>
                  </a:lnTo>
                  <a:lnTo>
                    <a:pt x="31" y="32"/>
                  </a:lnTo>
                  <a:lnTo>
                    <a:pt x="24" y="29"/>
                  </a:lnTo>
                  <a:lnTo>
                    <a:pt x="24" y="28"/>
                  </a:lnTo>
                  <a:lnTo>
                    <a:pt x="25" y="28"/>
                  </a:lnTo>
                  <a:lnTo>
                    <a:pt x="27" y="12"/>
                  </a:lnTo>
                  <a:lnTo>
                    <a:pt x="15" y="27"/>
                  </a:lnTo>
                  <a:lnTo>
                    <a:pt x="13" y="26"/>
                  </a:lnTo>
                  <a:lnTo>
                    <a:pt x="15" y="8"/>
                  </a:lnTo>
                  <a:lnTo>
                    <a:pt x="5" y="19"/>
                  </a:lnTo>
                  <a:lnTo>
                    <a:pt x="6" y="21"/>
                  </a:lnTo>
                  <a:lnTo>
                    <a:pt x="5" y="2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7908926" y="4879975"/>
              <a:ext cx="46038" cy="46038"/>
            </a:xfrm>
            <a:custGeom>
              <a:avLst/>
              <a:gdLst>
                <a:gd name="T0" fmla="*/ 62 w 73"/>
                <a:gd name="T1" fmla="*/ 26 h 72"/>
                <a:gd name="T2" fmla="*/ 64 w 73"/>
                <a:gd name="T3" fmla="*/ 25 h 72"/>
                <a:gd name="T4" fmla="*/ 73 w 73"/>
                <a:gd name="T5" fmla="*/ 35 h 72"/>
                <a:gd name="T6" fmla="*/ 62 w 73"/>
                <a:gd name="T7" fmla="*/ 55 h 72"/>
                <a:gd name="T8" fmla="*/ 17 w 73"/>
                <a:gd name="T9" fmla="*/ 55 h 72"/>
                <a:gd name="T10" fmla="*/ 22 w 73"/>
                <a:gd name="T11" fmla="*/ 9 h 72"/>
                <a:gd name="T12" fmla="*/ 34 w 73"/>
                <a:gd name="T13" fmla="*/ 0 h 72"/>
                <a:gd name="T14" fmla="*/ 43 w 73"/>
                <a:gd name="T15" fmla="*/ 9 h 72"/>
                <a:gd name="T16" fmla="*/ 42 w 73"/>
                <a:gd name="T17" fmla="*/ 12 h 72"/>
                <a:gd name="T18" fmla="*/ 24 w 73"/>
                <a:gd name="T19" fmla="*/ 16 h 72"/>
                <a:gd name="T20" fmla="*/ 24 w 73"/>
                <a:gd name="T21" fmla="*/ 41 h 72"/>
                <a:gd name="T22" fmla="*/ 47 w 73"/>
                <a:gd name="T23" fmla="*/ 22 h 72"/>
                <a:gd name="T24" fmla="*/ 46 w 73"/>
                <a:gd name="T25" fmla="*/ 17 h 72"/>
                <a:gd name="T26" fmla="*/ 48 w 73"/>
                <a:gd name="T27" fmla="*/ 14 h 72"/>
                <a:gd name="T28" fmla="*/ 57 w 73"/>
                <a:gd name="T29" fmla="*/ 24 h 72"/>
                <a:gd name="T30" fmla="*/ 55 w 73"/>
                <a:gd name="T31" fmla="*/ 26 h 72"/>
                <a:gd name="T32" fmla="*/ 52 w 73"/>
                <a:gd name="T33" fmla="*/ 26 h 72"/>
                <a:gd name="T34" fmla="*/ 29 w 73"/>
                <a:gd name="T35" fmla="*/ 46 h 72"/>
                <a:gd name="T36" fmla="*/ 57 w 73"/>
                <a:gd name="T37" fmla="*/ 50 h 72"/>
                <a:gd name="T38" fmla="*/ 62 w 73"/>
                <a:gd name="T39" fmla="*/ 2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72">
                  <a:moveTo>
                    <a:pt x="62" y="26"/>
                  </a:moveTo>
                  <a:cubicBezTo>
                    <a:pt x="64" y="25"/>
                    <a:pt x="64" y="25"/>
                    <a:pt x="64" y="25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2" y="44"/>
                    <a:pt x="69" y="49"/>
                    <a:pt x="62" y="55"/>
                  </a:cubicBezTo>
                  <a:cubicBezTo>
                    <a:pt x="48" y="68"/>
                    <a:pt x="32" y="72"/>
                    <a:pt x="17" y="55"/>
                  </a:cubicBezTo>
                  <a:cubicBezTo>
                    <a:pt x="0" y="37"/>
                    <a:pt x="8" y="22"/>
                    <a:pt x="22" y="9"/>
                  </a:cubicBezTo>
                  <a:cubicBezTo>
                    <a:pt x="26" y="5"/>
                    <a:pt x="29" y="3"/>
                    <a:pt x="34" y="0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35" y="10"/>
                    <a:pt x="29" y="11"/>
                    <a:pt x="24" y="16"/>
                  </a:cubicBezTo>
                  <a:cubicBezTo>
                    <a:pt x="16" y="22"/>
                    <a:pt x="17" y="35"/>
                    <a:pt x="24" y="41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35" y="56"/>
                    <a:pt x="49" y="58"/>
                    <a:pt x="57" y="50"/>
                  </a:cubicBezTo>
                  <a:cubicBezTo>
                    <a:pt x="63" y="45"/>
                    <a:pt x="66" y="34"/>
                    <a:pt x="62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7970838" y="4703763"/>
              <a:ext cx="41275" cy="41275"/>
            </a:xfrm>
            <a:custGeom>
              <a:avLst/>
              <a:gdLst>
                <a:gd name="T0" fmla="*/ 37 w 67"/>
                <a:gd name="T1" fmla="*/ 5 h 65"/>
                <a:gd name="T2" fmla="*/ 37 w 67"/>
                <a:gd name="T3" fmla="*/ 3 h 65"/>
                <a:gd name="T4" fmla="*/ 50 w 67"/>
                <a:gd name="T5" fmla="*/ 0 h 65"/>
                <a:gd name="T6" fmla="*/ 63 w 67"/>
                <a:gd name="T7" fmla="*/ 19 h 65"/>
                <a:gd name="T8" fmla="*/ 41 w 67"/>
                <a:gd name="T9" fmla="*/ 58 h 65"/>
                <a:gd name="T10" fmla="*/ 2 w 67"/>
                <a:gd name="T11" fmla="*/ 32 h 65"/>
                <a:gd name="T12" fmla="*/ 0 w 67"/>
                <a:gd name="T13" fmla="*/ 18 h 65"/>
                <a:gd name="T14" fmla="*/ 12 w 67"/>
                <a:gd name="T15" fmla="*/ 15 h 65"/>
                <a:gd name="T16" fmla="*/ 14 w 67"/>
                <a:gd name="T17" fmla="*/ 17 h 65"/>
                <a:gd name="T18" fmla="*/ 9 w 67"/>
                <a:gd name="T19" fmla="*/ 34 h 65"/>
                <a:gd name="T20" fmla="*/ 31 w 67"/>
                <a:gd name="T21" fmla="*/ 46 h 65"/>
                <a:gd name="T22" fmla="*/ 25 w 67"/>
                <a:gd name="T23" fmla="*/ 17 h 65"/>
                <a:gd name="T24" fmla="*/ 20 w 67"/>
                <a:gd name="T25" fmla="*/ 15 h 65"/>
                <a:gd name="T26" fmla="*/ 19 w 67"/>
                <a:gd name="T27" fmla="*/ 12 h 65"/>
                <a:gd name="T28" fmla="*/ 33 w 67"/>
                <a:gd name="T29" fmla="*/ 9 h 65"/>
                <a:gd name="T30" fmla="*/ 33 w 67"/>
                <a:gd name="T31" fmla="*/ 11 h 65"/>
                <a:gd name="T32" fmla="*/ 31 w 67"/>
                <a:gd name="T33" fmla="*/ 15 h 65"/>
                <a:gd name="T34" fmla="*/ 39 w 67"/>
                <a:gd name="T35" fmla="*/ 43 h 65"/>
                <a:gd name="T36" fmla="*/ 56 w 67"/>
                <a:gd name="T37" fmla="*/ 21 h 65"/>
                <a:gd name="T38" fmla="*/ 37 w 67"/>
                <a:gd name="T39" fmla="*/ 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" h="65">
                  <a:moveTo>
                    <a:pt x="37" y="5"/>
                  </a:moveTo>
                  <a:cubicBezTo>
                    <a:pt x="37" y="3"/>
                    <a:pt x="37" y="3"/>
                    <a:pt x="37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7" y="6"/>
                    <a:pt x="61" y="11"/>
                    <a:pt x="63" y="19"/>
                  </a:cubicBezTo>
                  <a:cubicBezTo>
                    <a:pt x="67" y="37"/>
                    <a:pt x="63" y="52"/>
                    <a:pt x="41" y="58"/>
                  </a:cubicBezTo>
                  <a:cubicBezTo>
                    <a:pt x="17" y="65"/>
                    <a:pt x="7" y="50"/>
                    <a:pt x="2" y="32"/>
                  </a:cubicBezTo>
                  <a:cubicBezTo>
                    <a:pt x="0" y="27"/>
                    <a:pt x="0" y="23"/>
                    <a:pt x="0" y="18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9" y="21"/>
                    <a:pt x="7" y="28"/>
                    <a:pt x="9" y="34"/>
                  </a:cubicBezTo>
                  <a:cubicBezTo>
                    <a:pt x="11" y="44"/>
                    <a:pt x="22" y="50"/>
                    <a:pt x="31" y="46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50" y="43"/>
                    <a:pt x="58" y="32"/>
                    <a:pt x="56" y="21"/>
                  </a:cubicBezTo>
                  <a:cubicBezTo>
                    <a:pt x="54" y="13"/>
                    <a:pt x="46" y="6"/>
                    <a:pt x="37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1" name="Freeform 50"/>
            <p:cNvSpPr>
              <a:spLocks noEditPoints="1"/>
            </p:cNvSpPr>
            <p:nvPr/>
          </p:nvSpPr>
          <p:spPr bwMode="auto">
            <a:xfrm>
              <a:off x="7954963" y="4657725"/>
              <a:ext cx="47625" cy="50800"/>
            </a:xfrm>
            <a:custGeom>
              <a:avLst/>
              <a:gdLst>
                <a:gd name="T0" fmla="*/ 67 w 73"/>
                <a:gd name="T1" fmla="*/ 40 h 80"/>
                <a:gd name="T2" fmla="*/ 52 w 73"/>
                <a:gd name="T3" fmla="*/ 48 h 80"/>
                <a:gd name="T4" fmla="*/ 54 w 73"/>
                <a:gd name="T5" fmla="*/ 17 h 80"/>
                <a:gd name="T6" fmla="*/ 41 w 73"/>
                <a:gd name="T7" fmla="*/ 0 h 80"/>
                <a:gd name="T8" fmla="*/ 39 w 73"/>
                <a:gd name="T9" fmla="*/ 1 h 80"/>
                <a:gd name="T10" fmla="*/ 43 w 73"/>
                <a:gd name="T11" fmla="*/ 11 h 80"/>
                <a:gd name="T12" fmla="*/ 43 w 73"/>
                <a:gd name="T13" fmla="*/ 31 h 80"/>
                <a:gd name="T14" fmla="*/ 19 w 73"/>
                <a:gd name="T15" fmla="*/ 23 h 80"/>
                <a:gd name="T16" fmla="*/ 5 w 73"/>
                <a:gd name="T17" fmla="*/ 51 h 80"/>
                <a:gd name="T18" fmla="*/ 18 w 73"/>
                <a:gd name="T19" fmla="*/ 80 h 80"/>
                <a:gd name="T20" fmla="*/ 22 w 73"/>
                <a:gd name="T21" fmla="*/ 78 h 80"/>
                <a:gd name="T22" fmla="*/ 23 w 73"/>
                <a:gd name="T23" fmla="*/ 75 h 80"/>
                <a:gd name="T24" fmla="*/ 68 w 73"/>
                <a:gd name="T25" fmla="*/ 52 h 80"/>
                <a:gd name="T26" fmla="*/ 71 w 73"/>
                <a:gd name="T27" fmla="*/ 54 h 80"/>
                <a:gd name="T28" fmla="*/ 73 w 73"/>
                <a:gd name="T29" fmla="*/ 54 h 80"/>
                <a:gd name="T30" fmla="*/ 67 w 73"/>
                <a:gd name="T31" fmla="*/ 40 h 80"/>
                <a:gd name="T32" fmla="*/ 17 w 73"/>
                <a:gd name="T33" fmla="*/ 66 h 80"/>
                <a:gd name="T34" fmla="*/ 23 w 73"/>
                <a:gd name="T35" fmla="*/ 33 h 80"/>
                <a:gd name="T36" fmla="*/ 45 w 73"/>
                <a:gd name="T37" fmla="*/ 51 h 80"/>
                <a:gd name="T38" fmla="*/ 17 w 73"/>
                <a:gd name="T39" fmla="*/ 6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80">
                  <a:moveTo>
                    <a:pt x="67" y="40"/>
                  </a:moveTo>
                  <a:cubicBezTo>
                    <a:pt x="52" y="48"/>
                    <a:pt x="52" y="48"/>
                    <a:pt x="52" y="48"/>
                  </a:cubicBezTo>
                  <a:cubicBezTo>
                    <a:pt x="52" y="36"/>
                    <a:pt x="55" y="24"/>
                    <a:pt x="54" y="17"/>
                  </a:cubicBezTo>
                  <a:cubicBezTo>
                    <a:pt x="51" y="8"/>
                    <a:pt x="49" y="6"/>
                    <a:pt x="41" y="0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1" y="5"/>
                    <a:pt x="42" y="5"/>
                    <a:pt x="43" y="11"/>
                  </a:cubicBezTo>
                  <a:cubicBezTo>
                    <a:pt x="46" y="18"/>
                    <a:pt x="45" y="23"/>
                    <a:pt x="43" y="31"/>
                  </a:cubicBezTo>
                  <a:cubicBezTo>
                    <a:pt x="39" y="23"/>
                    <a:pt x="29" y="20"/>
                    <a:pt x="19" y="23"/>
                  </a:cubicBezTo>
                  <a:cubicBezTo>
                    <a:pt x="7" y="26"/>
                    <a:pt x="0" y="39"/>
                    <a:pt x="5" y="51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3" y="54"/>
                    <a:pt x="73" y="54"/>
                    <a:pt x="73" y="54"/>
                  </a:cubicBezTo>
                  <a:lnTo>
                    <a:pt x="67" y="40"/>
                  </a:lnTo>
                  <a:close/>
                  <a:moveTo>
                    <a:pt x="17" y="66"/>
                  </a:moveTo>
                  <a:cubicBezTo>
                    <a:pt x="11" y="54"/>
                    <a:pt x="8" y="37"/>
                    <a:pt x="23" y="33"/>
                  </a:cubicBezTo>
                  <a:cubicBezTo>
                    <a:pt x="36" y="30"/>
                    <a:pt x="44" y="42"/>
                    <a:pt x="45" y="51"/>
                  </a:cubicBezTo>
                  <a:lnTo>
                    <a:pt x="17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7975601" y="4741863"/>
              <a:ext cx="39688" cy="44450"/>
            </a:xfrm>
            <a:custGeom>
              <a:avLst/>
              <a:gdLst>
                <a:gd name="T0" fmla="*/ 3 w 64"/>
                <a:gd name="T1" fmla="*/ 59 h 68"/>
                <a:gd name="T2" fmla="*/ 4 w 64"/>
                <a:gd name="T3" fmla="*/ 13 h 68"/>
                <a:gd name="T4" fmla="*/ 0 w 64"/>
                <a:gd name="T5" fmla="*/ 0 h 68"/>
                <a:gd name="T6" fmla="*/ 16 w 64"/>
                <a:gd name="T7" fmla="*/ 10 h 68"/>
                <a:gd name="T8" fmla="*/ 12 w 64"/>
                <a:gd name="T9" fmla="*/ 12 h 68"/>
                <a:gd name="T10" fmla="*/ 10 w 64"/>
                <a:gd name="T11" fmla="*/ 31 h 68"/>
                <a:gd name="T12" fmla="*/ 61 w 64"/>
                <a:gd name="T13" fmla="*/ 30 h 68"/>
                <a:gd name="T14" fmla="*/ 62 w 64"/>
                <a:gd name="T15" fmla="*/ 28 h 68"/>
                <a:gd name="T16" fmla="*/ 64 w 64"/>
                <a:gd name="T17" fmla="*/ 28 h 68"/>
                <a:gd name="T18" fmla="*/ 64 w 64"/>
                <a:gd name="T19" fmla="*/ 46 h 68"/>
                <a:gd name="T20" fmla="*/ 63 w 64"/>
                <a:gd name="T21" fmla="*/ 46 h 68"/>
                <a:gd name="T22" fmla="*/ 61 w 64"/>
                <a:gd name="T23" fmla="*/ 42 h 68"/>
                <a:gd name="T24" fmla="*/ 10 w 64"/>
                <a:gd name="T25" fmla="*/ 43 h 68"/>
                <a:gd name="T26" fmla="*/ 11 w 64"/>
                <a:gd name="T27" fmla="*/ 57 h 68"/>
                <a:gd name="T28" fmla="*/ 14 w 64"/>
                <a:gd name="T29" fmla="*/ 59 h 68"/>
                <a:gd name="T30" fmla="*/ 1 w 64"/>
                <a:gd name="T31" fmla="*/ 68 h 68"/>
                <a:gd name="T32" fmla="*/ 3 w 64"/>
                <a:gd name="T33" fmla="*/ 5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68">
                  <a:moveTo>
                    <a:pt x="3" y="59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4" y="11"/>
                    <a:pt x="13" y="11"/>
                    <a:pt x="12" y="12"/>
                  </a:cubicBezTo>
                  <a:cubicBezTo>
                    <a:pt x="10" y="14"/>
                    <a:pt x="10" y="20"/>
                    <a:pt x="10" y="31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8"/>
                    <a:pt x="10" y="56"/>
                    <a:pt x="11" y="57"/>
                  </a:cubicBezTo>
                  <a:cubicBezTo>
                    <a:pt x="12" y="58"/>
                    <a:pt x="13" y="59"/>
                    <a:pt x="14" y="59"/>
                  </a:cubicBezTo>
                  <a:cubicBezTo>
                    <a:pt x="1" y="68"/>
                    <a:pt x="1" y="68"/>
                    <a:pt x="1" y="68"/>
                  </a:cubicBezTo>
                  <a:lnTo>
                    <a:pt x="3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7974013" y="4789488"/>
              <a:ext cx="39688" cy="17463"/>
            </a:xfrm>
            <a:custGeom>
              <a:avLst/>
              <a:gdLst>
                <a:gd name="T0" fmla="*/ 24 w 25"/>
                <a:gd name="T1" fmla="*/ 11 h 11"/>
                <a:gd name="T2" fmla="*/ 25 w 25"/>
                <a:gd name="T3" fmla="*/ 3 h 11"/>
                <a:gd name="T4" fmla="*/ 24 w 25"/>
                <a:gd name="T5" fmla="*/ 3 h 11"/>
                <a:gd name="T6" fmla="*/ 23 w 25"/>
                <a:gd name="T7" fmla="*/ 4 h 11"/>
                <a:gd name="T8" fmla="*/ 3 w 25"/>
                <a:gd name="T9" fmla="*/ 1 h 11"/>
                <a:gd name="T10" fmla="*/ 3 w 25"/>
                <a:gd name="T11" fmla="*/ 0 h 11"/>
                <a:gd name="T12" fmla="*/ 1 w 25"/>
                <a:gd name="T13" fmla="*/ 0 h 11"/>
                <a:gd name="T14" fmla="*/ 0 w 25"/>
                <a:gd name="T15" fmla="*/ 7 h 11"/>
                <a:gd name="T16" fmla="*/ 1 w 25"/>
                <a:gd name="T17" fmla="*/ 7 h 11"/>
                <a:gd name="T18" fmla="*/ 3 w 25"/>
                <a:gd name="T19" fmla="*/ 6 h 11"/>
                <a:gd name="T20" fmla="*/ 22 w 25"/>
                <a:gd name="T21" fmla="*/ 9 h 11"/>
                <a:gd name="T22" fmla="*/ 23 w 25"/>
                <a:gd name="T23" fmla="*/ 11 h 11"/>
                <a:gd name="T24" fmla="*/ 24 w 25"/>
                <a:gd name="T2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1">
                  <a:moveTo>
                    <a:pt x="24" y="11"/>
                  </a:moveTo>
                  <a:lnTo>
                    <a:pt x="25" y="3"/>
                  </a:lnTo>
                  <a:lnTo>
                    <a:pt x="24" y="3"/>
                  </a:lnTo>
                  <a:lnTo>
                    <a:pt x="23" y="4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7"/>
                  </a:lnTo>
                  <a:lnTo>
                    <a:pt x="1" y="7"/>
                  </a:lnTo>
                  <a:lnTo>
                    <a:pt x="3" y="6"/>
                  </a:lnTo>
                  <a:lnTo>
                    <a:pt x="22" y="9"/>
                  </a:lnTo>
                  <a:lnTo>
                    <a:pt x="23" y="11"/>
                  </a:lnTo>
                  <a:lnTo>
                    <a:pt x="24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7962901" y="4805363"/>
              <a:ext cx="44450" cy="42863"/>
            </a:xfrm>
            <a:custGeom>
              <a:avLst/>
              <a:gdLst>
                <a:gd name="T0" fmla="*/ 54 w 70"/>
                <a:gd name="T1" fmla="*/ 13 h 67"/>
                <a:gd name="T2" fmla="*/ 56 w 70"/>
                <a:gd name="T3" fmla="*/ 11 h 67"/>
                <a:gd name="T4" fmla="*/ 68 w 70"/>
                <a:gd name="T5" fmla="*/ 16 h 67"/>
                <a:gd name="T6" fmla="*/ 66 w 70"/>
                <a:gd name="T7" fmla="*/ 41 h 67"/>
                <a:gd name="T8" fmla="*/ 22 w 70"/>
                <a:gd name="T9" fmla="*/ 58 h 67"/>
                <a:gd name="T10" fmla="*/ 10 w 70"/>
                <a:gd name="T11" fmla="*/ 13 h 67"/>
                <a:gd name="T12" fmla="*/ 17 w 70"/>
                <a:gd name="T13" fmla="*/ 0 h 67"/>
                <a:gd name="T14" fmla="*/ 30 w 70"/>
                <a:gd name="T15" fmla="*/ 5 h 67"/>
                <a:gd name="T16" fmla="*/ 29 w 70"/>
                <a:gd name="T17" fmla="*/ 8 h 67"/>
                <a:gd name="T18" fmla="*/ 15 w 70"/>
                <a:gd name="T19" fmla="*/ 17 h 67"/>
                <a:gd name="T20" fmla="*/ 26 w 70"/>
                <a:gd name="T21" fmla="*/ 42 h 67"/>
                <a:gd name="T22" fmla="*/ 59 w 70"/>
                <a:gd name="T23" fmla="*/ 36 h 67"/>
                <a:gd name="T24" fmla="*/ 54 w 70"/>
                <a:gd name="T25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67">
                  <a:moveTo>
                    <a:pt x="54" y="13"/>
                  </a:moveTo>
                  <a:cubicBezTo>
                    <a:pt x="56" y="11"/>
                    <a:pt x="56" y="11"/>
                    <a:pt x="56" y="11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70" y="25"/>
                    <a:pt x="70" y="32"/>
                    <a:pt x="66" y="41"/>
                  </a:cubicBezTo>
                  <a:cubicBezTo>
                    <a:pt x="57" y="57"/>
                    <a:pt x="45" y="67"/>
                    <a:pt x="22" y="58"/>
                  </a:cubicBezTo>
                  <a:cubicBezTo>
                    <a:pt x="0" y="48"/>
                    <a:pt x="3" y="30"/>
                    <a:pt x="10" y="13"/>
                  </a:cubicBezTo>
                  <a:cubicBezTo>
                    <a:pt x="12" y="8"/>
                    <a:pt x="14" y="5"/>
                    <a:pt x="17" y="0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3" y="8"/>
                    <a:pt x="18" y="12"/>
                    <a:pt x="15" y="17"/>
                  </a:cubicBezTo>
                  <a:cubicBezTo>
                    <a:pt x="10" y="27"/>
                    <a:pt x="17" y="35"/>
                    <a:pt x="26" y="42"/>
                  </a:cubicBezTo>
                  <a:cubicBezTo>
                    <a:pt x="35" y="49"/>
                    <a:pt x="54" y="46"/>
                    <a:pt x="59" y="36"/>
                  </a:cubicBezTo>
                  <a:cubicBezTo>
                    <a:pt x="62" y="29"/>
                    <a:pt x="60" y="20"/>
                    <a:pt x="54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7953376" y="4840288"/>
              <a:ext cx="39688" cy="28575"/>
            </a:xfrm>
            <a:custGeom>
              <a:avLst/>
              <a:gdLst>
                <a:gd name="T0" fmla="*/ 21 w 25"/>
                <a:gd name="T1" fmla="*/ 18 h 18"/>
                <a:gd name="T2" fmla="*/ 25 w 25"/>
                <a:gd name="T3" fmla="*/ 11 h 18"/>
                <a:gd name="T4" fmla="*/ 25 w 25"/>
                <a:gd name="T5" fmla="*/ 11 h 18"/>
                <a:gd name="T6" fmla="*/ 23 w 25"/>
                <a:gd name="T7" fmla="*/ 12 h 18"/>
                <a:gd name="T8" fmla="*/ 4 w 25"/>
                <a:gd name="T9" fmla="*/ 2 h 18"/>
                <a:gd name="T10" fmla="*/ 5 w 25"/>
                <a:gd name="T11" fmla="*/ 1 h 18"/>
                <a:gd name="T12" fmla="*/ 3 w 25"/>
                <a:gd name="T13" fmla="*/ 0 h 18"/>
                <a:gd name="T14" fmla="*/ 0 w 25"/>
                <a:gd name="T15" fmla="*/ 7 h 18"/>
                <a:gd name="T16" fmla="*/ 1 w 25"/>
                <a:gd name="T17" fmla="*/ 8 h 18"/>
                <a:gd name="T18" fmla="*/ 3 w 25"/>
                <a:gd name="T19" fmla="*/ 6 h 18"/>
                <a:gd name="T20" fmla="*/ 20 w 25"/>
                <a:gd name="T21" fmla="*/ 16 h 18"/>
                <a:gd name="T22" fmla="*/ 20 w 25"/>
                <a:gd name="T23" fmla="*/ 18 h 18"/>
                <a:gd name="T24" fmla="*/ 21 w 25"/>
                <a:gd name="T2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8">
                  <a:moveTo>
                    <a:pt x="21" y="18"/>
                  </a:moveTo>
                  <a:lnTo>
                    <a:pt x="25" y="11"/>
                  </a:lnTo>
                  <a:lnTo>
                    <a:pt x="25" y="11"/>
                  </a:lnTo>
                  <a:lnTo>
                    <a:pt x="23" y="12"/>
                  </a:lnTo>
                  <a:lnTo>
                    <a:pt x="4" y="2"/>
                  </a:lnTo>
                  <a:lnTo>
                    <a:pt x="5" y="1"/>
                  </a:lnTo>
                  <a:lnTo>
                    <a:pt x="3" y="0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6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21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7935913" y="4864100"/>
              <a:ext cx="47625" cy="34925"/>
            </a:xfrm>
            <a:custGeom>
              <a:avLst/>
              <a:gdLst>
                <a:gd name="T0" fmla="*/ 46 w 76"/>
                <a:gd name="T1" fmla="*/ 55 h 55"/>
                <a:gd name="T2" fmla="*/ 76 w 76"/>
                <a:gd name="T3" fmla="*/ 21 h 55"/>
                <a:gd name="T4" fmla="*/ 69 w 76"/>
                <a:gd name="T5" fmla="*/ 5 h 55"/>
                <a:gd name="T6" fmla="*/ 65 w 76"/>
                <a:gd name="T7" fmla="*/ 10 h 55"/>
                <a:gd name="T8" fmla="*/ 66 w 76"/>
                <a:gd name="T9" fmla="*/ 20 h 55"/>
                <a:gd name="T10" fmla="*/ 53 w 76"/>
                <a:gd name="T11" fmla="*/ 38 h 55"/>
                <a:gd name="T12" fmla="*/ 15 w 76"/>
                <a:gd name="T13" fmla="*/ 7 h 55"/>
                <a:gd name="T14" fmla="*/ 17 w 76"/>
                <a:gd name="T15" fmla="*/ 3 h 55"/>
                <a:gd name="T16" fmla="*/ 13 w 76"/>
                <a:gd name="T17" fmla="*/ 0 h 55"/>
                <a:gd name="T18" fmla="*/ 0 w 76"/>
                <a:gd name="T19" fmla="*/ 17 h 55"/>
                <a:gd name="T20" fmla="*/ 4 w 76"/>
                <a:gd name="T21" fmla="*/ 19 h 55"/>
                <a:gd name="T22" fmla="*/ 8 w 76"/>
                <a:gd name="T23" fmla="*/ 17 h 55"/>
                <a:gd name="T24" fmla="*/ 45 w 76"/>
                <a:gd name="T25" fmla="*/ 48 h 55"/>
                <a:gd name="T26" fmla="*/ 45 w 76"/>
                <a:gd name="T27" fmla="*/ 53 h 55"/>
                <a:gd name="T28" fmla="*/ 46 w 76"/>
                <a:gd name="T2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5">
                  <a:moveTo>
                    <a:pt x="46" y="55"/>
                  </a:moveTo>
                  <a:cubicBezTo>
                    <a:pt x="76" y="21"/>
                    <a:pt x="76" y="21"/>
                    <a:pt x="76" y="21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7" y="16"/>
                    <a:pt x="66" y="20"/>
                  </a:cubicBezTo>
                  <a:cubicBezTo>
                    <a:pt x="65" y="28"/>
                    <a:pt x="53" y="38"/>
                    <a:pt x="53" y="3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53"/>
                    <a:pt x="45" y="53"/>
                    <a:pt x="45" y="53"/>
                  </a:cubicBezTo>
                  <a:lnTo>
                    <a:pt x="46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7880351" y="4895850"/>
              <a:ext cx="33338" cy="52388"/>
            </a:xfrm>
            <a:custGeom>
              <a:avLst/>
              <a:gdLst>
                <a:gd name="T0" fmla="*/ 29 w 52"/>
                <a:gd name="T1" fmla="*/ 81 h 81"/>
                <a:gd name="T2" fmla="*/ 46 w 52"/>
                <a:gd name="T3" fmla="*/ 73 h 81"/>
                <a:gd name="T4" fmla="*/ 44 w 52"/>
                <a:gd name="T5" fmla="*/ 71 h 81"/>
                <a:gd name="T6" fmla="*/ 40 w 52"/>
                <a:gd name="T7" fmla="*/ 70 h 81"/>
                <a:gd name="T8" fmla="*/ 28 w 52"/>
                <a:gd name="T9" fmla="*/ 47 h 81"/>
                <a:gd name="T10" fmla="*/ 44 w 52"/>
                <a:gd name="T11" fmla="*/ 39 h 81"/>
                <a:gd name="T12" fmla="*/ 52 w 52"/>
                <a:gd name="T13" fmla="*/ 38 h 81"/>
                <a:gd name="T14" fmla="*/ 46 w 52"/>
                <a:gd name="T15" fmla="*/ 27 h 81"/>
                <a:gd name="T16" fmla="*/ 41 w 52"/>
                <a:gd name="T17" fmla="*/ 32 h 81"/>
                <a:gd name="T18" fmla="*/ 25 w 52"/>
                <a:gd name="T19" fmla="*/ 41 h 81"/>
                <a:gd name="T20" fmla="*/ 17 w 52"/>
                <a:gd name="T21" fmla="*/ 24 h 81"/>
                <a:gd name="T22" fmla="*/ 35 w 52"/>
                <a:gd name="T23" fmla="*/ 14 h 81"/>
                <a:gd name="T24" fmla="*/ 42 w 52"/>
                <a:gd name="T25" fmla="*/ 12 h 81"/>
                <a:gd name="T26" fmla="*/ 43 w 52"/>
                <a:gd name="T27" fmla="*/ 7 h 81"/>
                <a:gd name="T28" fmla="*/ 47 w 52"/>
                <a:gd name="T29" fmla="*/ 0 h 81"/>
                <a:gd name="T30" fmla="*/ 0 w 52"/>
                <a:gd name="T31" fmla="*/ 27 h 81"/>
                <a:gd name="T32" fmla="*/ 1 w 52"/>
                <a:gd name="T33" fmla="*/ 31 h 81"/>
                <a:gd name="T34" fmla="*/ 6 w 52"/>
                <a:gd name="T35" fmla="*/ 30 h 81"/>
                <a:gd name="T36" fmla="*/ 28 w 52"/>
                <a:gd name="T37" fmla="*/ 75 h 81"/>
                <a:gd name="T38" fmla="*/ 27 w 52"/>
                <a:gd name="T39" fmla="*/ 79 h 81"/>
                <a:gd name="T40" fmla="*/ 29 w 52"/>
                <a:gd name="T41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81">
                  <a:moveTo>
                    <a:pt x="29" y="81"/>
                  </a:moveTo>
                  <a:cubicBezTo>
                    <a:pt x="46" y="73"/>
                    <a:pt x="46" y="73"/>
                    <a:pt x="46" y="73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7"/>
                    <a:pt x="38" y="41"/>
                    <a:pt x="44" y="39"/>
                  </a:cubicBezTo>
                  <a:cubicBezTo>
                    <a:pt x="47" y="38"/>
                    <a:pt x="52" y="38"/>
                    <a:pt x="52" y="38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3" y="31"/>
                    <a:pt x="41" y="32"/>
                  </a:cubicBezTo>
                  <a:cubicBezTo>
                    <a:pt x="36" y="37"/>
                    <a:pt x="25" y="41"/>
                    <a:pt x="25" y="41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28" y="16"/>
                    <a:pt x="35" y="14"/>
                  </a:cubicBezTo>
                  <a:cubicBezTo>
                    <a:pt x="38" y="13"/>
                    <a:pt x="42" y="12"/>
                    <a:pt x="42" y="12"/>
                  </a:cubicBezTo>
                  <a:cubicBezTo>
                    <a:pt x="42" y="12"/>
                    <a:pt x="43" y="9"/>
                    <a:pt x="43" y="7"/>
                  </a:cubicBezTo>
                  <a:cubicBezTo>
                    <a:pt x="44" y="4"/>
                    <a:pt x="47" y="0"/>
                    <a:pt x="47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7" y="79"/>
                    <a:pt x="27" y="79"/>
                    <a:pt x="27" y="79"/>
                  </a:cubicBezTo>
                  <a:lnTo>
                    <a:pt x="29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8" name="Freeform 57"/>
            <p:cNvSpPr>
              <a:spLocks noEditPoints="1"/>
            </p:cNvSpPr>
            <p:nvPr/>
          </p:nvSpPr>
          <p:spPr bwMode="auto">
            <a:xfrm>
              <a:off x="7685088" y="4448175"/>
              <a:ext cx="254000" cy="468313"/>
            </a:xfrm>
            <a:custGeom>
              <a:avLst/>
              <a:gdLst>
                <a:gd name="T0" fmla="*/ 334 w 401"/>
                <a:gd name="T1" fmla="*/ 149 h 738"/>
                <a:gd name="T2" fmla="*/ 224 w 401"/>
                <a:gd name="T3" fmla="*/ 31 h 738"/>
                <a:gd name="T4" fmla="*/ 177 w 401"/>
                <a:gd name="T5" fmla="*/ 31 h 738"/>
                <a:gd name="T6" fmla="*/ 67 w 401"/>
                <a:gd name="T7" fmla="*/ 149 h 738"/>
                <a:gd name="T8" fmla="*/ 0 w 401"/>
                <a:gd name="T9" fmla="*/ 273 h 738"/>
                <a:gd name="T10" fmla="*/ 200 w 401"/>
                <a:gd name="T11" fmla="*/ 738 h 738"/>
                <a:gd name="T12" fmla="*/ 401 w 401"/>
                <a:gd name="T13" fmla="*/ 273 h 738"/>
                <a:gd name="T14" fmla="*/ 263 w 401"/>
                <a:gd name="T15" fmla="*/ 199 h 738"/>
                <a:gd name="T16" fmla="*/ 312 w 401"/>
                <a:gd name="T17" fmla="*/ 149 h 738"/>
                <a:gd name="T18" fmla="*/ 224 w 401"/>
                <a:gd name="T19" fmla="*/ 89 h 738"/>
                <a:gd name="T20" fmla="*/ 200 w 401"/>
                <a:gd name="T21" fmla="*/ 199 h 738"/>
                <a:gd name="T22" fmla="*/ 241 w 401"/>
                <a:gd name="T23" fmla="*/ 147 h 738"/>
                <a:gd name="T24" fmla="*/ 200 w 401"/>
                <a:gd name="T25" fmla="*/ 17 h 738"/>
                <a:gd name="T26" fmla="*/ 238 w 401"/>
                <a:gd name="T27" fmla="*/ 61 h 738"/>
                <a:gd name="T28" fmla="*/ 194 w 401"/>
                <a:gd name="T29" fmla="*/ 92 h 738"/>
                <a:gd name="T30" fmla="*/ 177 w 401"/>
                <a:gd name="T31" fmla="*/ 89 h 738"/>
                <a:gd name="T32" fmla="*/ 177 w 401"/>
                <a:gd name="T33" fmla="*/ 89 h 738"/>
                <a:gd name="T34" fmla="*/ 138 w 401"/>
                <a:gd name="T35" fmla="*/ 147 h 738"/>
                <a:gd name="T36" fmla="*/ 200 w 401"/>
                <a:gd name="T37" fmla="*/ 221 h 738"/>
                <a:gd name="T38" fmla="*/ 294 w 401"/>
                <a:gd name="T39" fmla="*/ 231 h 738"/>
                <a:gd name="T40" fmla="*/ 225 w 401"/>
                <a:gd name="T41" fmla="*/ 274 h 738"/>
                <a:gd name="T42" fmla="*/ 177 w 401"/>
                <a:gd name="T43" fmla="*/ 241 h 738"/>
                <a:gd name="T44" fmla="*/ 174 w 401"/>
                <a:gd name="T45" fmla="*/ 272 h 738"/>
                <a:gd name="T46" fmla="*/ 106 w 401"/>
                <a:gd name="T47" fmla="*/ 231 h 738"/>
                <a:gd name="T48" fmla="*/ 41 w 401"/>
                <a:gd name="T49" fmla="*/ 391 h 738"/>
                <a:gd name="T50" fmla="*/ 168 w 401"/>
                <a:gd name="T51" fmla="*/ 357 h 738"/>
                <a:gd name="T52" fmla="*/ 47 w 401"/>
                <a:gd name="T53" fmla="*/ 413 h 738"/>
                <a:gd name="T54" fmla="*/ 47 w 401"/>
                <a:gd name="T55" fmla="*/ 413 h 738"/>
                <a:gd name="T56" fmla="*/ 152 w 401"/>
                <a:gd name="T57" fmla="*/ 650 h 738"/>
                <a:gd name="T58" fmla="*/ 249 w 401"/>
                <a:gd name="T59" fmla="*/ 650 h 738"/>
                <a:gd name="T60" fmla="*/ 227 w 401"/>
                <a:gd name="T61" fmla="*/ 534 h 738"/>
                <a:gd name="T62" fmla="*/ 194 w 401"/>
                <a:gd name="T63" fmla="*/ 711 h 738"/>
                <a:gd name="T64" fmla="*/ 93 w 401"/>
                <a:gd name="T65" fmla="*/ 534 h 738"/>
                <a:gd name="T66" fmla="*/ 173 w 401"/>
                <a:gd name="T67" fmla="*/ 413 h 738"/>
                <a:gd name="T68" fmla="*/ 330 w 401"/>
                <a:gd name="T69" fmla="*/ 484 h 738"/>
                <a:gd name="T70" fmla="*/ 189 w 401"/>
                <a:gd name="T71" fmla="*/ 391 h 738"/>
                <a:gd name="T72" fmla="*/ 230 w 401"/>
                <a:gd name="T73" fmla="*/ 391 h 738"/>
                <a:gd name="T74" fmla="*/ 249 w 401"/>
                <a:gd name="T75" fmla="*/ 413 h 738"/>
                <a:gd name="T76" fmla="*/ 307 w 401"/>
                <a:gd name="T77" fmla="*/ 391 h 738"/>
                <a:gd name="T78" fmla="*/ 361 w 401"/>
                <a:gd name="T79" fmla="*/ 391 h 738"/>
                <a:gd name="T80" fmla="*/ 374 w 401"/>
                <a:gd name="T81" fmla="*/ 336 h 738"/>
                <a:gd name="T82" fmla="*/ 200 w 401"/>
                <a:gd name="T83" fmla="*/ 364 h 738"/>
                <a:gd name="T84" fmla="*/ 29 w 401"/>
                <a:gd name="T85" fmla="*/ 336 h 738"/>
                <a:gd name="T86" fmla="*/ 132 w 401"/>
                <a:gd name="T87" fmla="*/ 256 h 738"/>
                <a:gd name="T88" fmla="*/ 145 w 401"/>
                <a:gd name="T89" fmla="*/ 300 h 738"/>
                <a:gd name="T90" fmla="*/ 194 w 401"/>
                <a:gd name="T91" fmla="*/ 273 h 738"/>
                <a:gd name="T92" fmla="*/ 198 w 401"/>
                <a:gd name="T93" fmla="*/ 252 h 738"/>
                <a:gd name="T94" fmla="*/ 205 w 401"/>
                <a:gd name="T95" fmla="*/ 278 h 738"/>
                <a:gd name="T96" fmla="*/ 281 w 401"/>
                <a:gd name="T97" fmla="*/ 280 h 738"/>
                <a:gd name="T98" fmla="*/ 294 w 401"/>
                <a:gd name="T99" fmla="*/ 252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01" h="738">
                  <a:moveTo>
                    <a:pt x="392" y="207"/>
                  </a:moveTo>
                  <a:cubicBezTo>
                    <a:pt x="389" y="199"/>
                    <a:pt x="389" y="199"/>
                    <a:pt x="389" y="199"/>
                  </a:cubicBezTo>
                  <a:cubicBezTo>
                    <a:pt x="334" y="199"/>
                    <a:pt x="334" y="199"/>
                    <a:pt x="334" y="199"/>
                  </a:cubicBezTo>
                  <a:cubicBezTo>
                    <a:pt x="334" y="149"/>
                    <a:pt x="334" y="149"/>
                    <a:pt x="334" y="149"/>
                  </a:cubicBezTo>
                  <a:cubicBezTo>
                    <a:pt x="334" y="135"/>
                    <a:pt x="327" y="121"/>
                    <a:pt x="308" y="115"/>
                  </a:cubicBezTo>
                  <a:cubicBezTo>
                    <a:pt x="295" y="99"/>
                    <a:pt x="276" y="85"/>
                    <a:pt x="255" y="76"/>
                  </a:cubicBezTo>
                  <a:cubicBezTo>
                    <a:pt x="255" y="31"/>
                    <a:pt x="255" y="31"/>
                    <a:pt x="255" y="31"/>
                  </a:cubicBezTo>
                  <a:cubicBezTo>
                    <a:pt x="224" y="31"/>
                    <a:pt x="224" y="31"/>
                    <a:pt x="224" y="31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7" y="31"/>
                    <a:pt x="177" y="31"/>
                    <a:pt x="177" y="31"/>
                  </a:cubicBezTo>
                  <a:cubicBezTo>
                    <a:pt x="146" y="31"/>
                    <a:pt x="146" y="31"/>
                    <a:pt x="146" y="31"/>
                  </a:cubicBezTo>
                  <a:cubicBezTo>
                    <a:pt x="146" y="76"/>
                    <a:pt x="146" y="76"/>
                    <a:pt x="146" y="76"/>
                  </a:cubicBezTo>
                  <a:cubicBezTo>
                    <a:pt x="125" y="85"/>
                    <a:pt x="106" y="99"/>
                    <a:pt x="93" y="115"/>
                  </a:cubicBezTo>
                  <a:cubicBezTo>
                    <a:pt x="74" y="121"/>
                    <a:pt x="67" y="135"/>
                    <a:pt x="67" y="149"/>
                  </a:cubicBezTo>
                  <a:cubicBezTo>
                    <a:pt x="67" y="199"/>
                    <a:pt x="67" y="199"/>
                    <a:pt x="67" y="199"/>
                  </a:cubicBezTo>
                  <a:cubicBezTo>
                    <a:pt x="13" y="199"/>
                    <a:pt x="13" y="199"/>
                    <a:pt x="13" y="199"/>
                  </a:cubicBezTo>
                  <a:cubicBezTo>
                    <a:pt x="10" y="207"/>
                    <a:pt x="10" y="207"/>
                    <a:pt x="10" y="207"/>
                  </a:cubicBezTo>
                  <a:cubicBezTo>
                    <a:pt x="3" y="227"/>
                    <a:pt x="0" y="249"/>
                    <a:pt x="0" y="273"/>
                  </a:cubicBezTo>
                  <a:cubicBezTo>
                    <a:pt x="0" y="347"/>
                    <a:pt x="28" y="433"/>
                    <a:pt x="55" y="501"/>
                  </a:cubicBezTo>
                  <a:cubicBezTo>
                    <a:pt x="96" y="602"/>
                    <a:pt x="150" y="695"/>
                    <a:pt x="179" y="726"/>
                  </a:cubicBezTo>
                  <a:cubicBezTo>
                    <a:pt x="185" y="732"/>
                    <a:pt x="191" y="738"/>
                    <a:pt x="200" y="738"/>
                  </a:cubicBezTo>
                  <a:cubicBezTo>
                    <a:pt x="200" y="738"/>
                    <a:pt x="200" y="738"/>
                    <a:pt x="200" y="738"/>
                  </a:cubicBezTo>
                  <a:cubicBezTo>
                    <a:pt x="201" y="738"/>
                    <a:pt x="201" y="738"/>
                    <a:pt x="201" y="738"/>
                  </a:cubicBezTo>
                  <a:cubicBezTo>
                    <a:pt x="210" y="738"/>
                    <a:pt x="215" y="732"/>
                    <a:pt x="222" y="726"/>
                  </a:cubicBezTo>
                  <a:cubicBezTo>
                    <a:pt x="251" y="695"/>
                    <a:pt x="306" y="602"/>
                    <a:pt x="347" y="501"/>
                  </a:cubicBezTo>
                  <a:cubicBezTo>
                    <a:pt x="374" y="433"/>
                    <a:pt x="401" y="347"/>
                    <a:pt x="401" y="273"/>
                  </a:cubicBezTo>
                  <a:cubicBezTo>
                    <a:pt x="401" y="249"/>
                    <a:pt x="399" y="227"/>
                    <a:pt x="392" y="207"/>
                  </a:cubicBezTo>
                  <a:moveTo>
                    <a:pt x="312" y="149"/>
                  </a:moveTo>
                  <a:cubicBezTo>
                    <a:pt x="312" y="199"/>
                    <a:pt x="312" y="199"/>
                    <a:pt x="312" y="199"/>
                  </a:cubicBezTo>
                  <a:cubicBezTo>
                    <a:pt x="263" y="199"/>
                    <a:pt x="263" y="199"/>
                    <a:pt x="263" y="199"/>
                  </a:cubicBezTo>
                  <a:cubicBezTo>
                    <a:pt x="263" y="147"/>
                    <a:pt x="263" y="147"/>
                    <a:pt x="263" y="147"/>
                  </a:cubicBezTo>
                  <a:cubicBezTo>
                    <a:pt x="263" y="140"/>
                    <a:pt x="264" y="139"/>
                    <a:pt x="266" y="138"/>
                  </a:cubicBezTo>
                  <a:cubicBezTo>
                    <a:pt x="268" y="136"/>
                    <a:pt x="275" y="134"/>
                    <a:pt x="290" y="134"/>
                  </a:cubicBezTo>
                  <a:cubicBezTo>
                    <a:pt x="310" y="134"/>
                    <a:pt x="312" y="143"/>
                    <a:pt x="312" y="149"/>
                  </a:cubicBezTo>
                  <a:moveTo>
                    <a:pt x="276" y="113"/>
                  </a:moveTo>
                  <a:cubicBezTo>
                    <a:pt x="269" y="114"/>
                    <a:pt x="261" y="116"/>
                    <a:pt x="255" y="119"/>
                  </a:cubicBezTo>
                  <a:cubicBezTo>
                    <a:pt x="248" y="108"/>
                    <a:pt x="238" y="101"/>
                    <a:pt x="224" y="97"/>
                  </a:cubicBezTo>
                  <a:cubicBezTo>
                    <a:pt x="224" y="89"/>
                    <a:pt x="224" y="89"/>
                    <a:pt x="224" y="89"/>
                  </a:cubicBezTo>
                  <a:cubicBezTo>
                    <a:pt x="243" y="93"/>
                    <a:pt x="262" y="101"/>
                    <a:pt x="276" y="113"/>
                  </a:cubicBezTo>
                  <a:moveTo>
                    <a:pt x="241" y="147"/>
                  </a:moveTo>
                  <a:cubicBezTo>
                    <a:pt x="241" y="199"/>
                    <a:pt x="241" y="199"/>
                    <a:pt x="241" y="199"/>
                  </a:cubicBezTo>
                  <a:cubicBezTo>
                    <a:pt x="200" y="199"/>
                    <a:pt x="200" y="199"/>
                    <a:pt x="200" y="199"/>
                  </a:cubicBezTo>
                  <a:cubicBezTo>
                    <a:pt x="160" y="199"/>
                    <a:pt x="160" y="199"/>
                    <a:pt x="160" y="199"/>
                  </a:cubicBezTo>
                  <a:cubicBezTo>
                    <a:pt x="160" y="147"/>
                    <a:pt x="160" y="147"/>
                    <a:pt x="160" y="147"/>
                  </a:cubicBezTo>
                  <a:cubicBezTo>
                    <a:pt x="160" y="132"/>
                    <a:pt x="170" y="114"/>
                    <a:pt x="200" y="114"/>
                  </a:cubicBezTo>
                  <a:cubicBezTo>
                    <a:pt x="231" y="114"/>
                    <a:pt x="241" y="132"/>
                    <a:pt x="241" y="147"/>
                  </a:cubicBezTo>
                  <a:moveTo>
                    <a:pt x="163" y="48"/>
                  </a:moveTo>
                  <a:cubicBezTo>
                    <a:pt x="194" y="48"/>
                    <a:pt x="194" y="48"/>
                    <a:pt x="194" y="48"/>
                  </a:cubicBezTo>
                  <a:cubicBezTo>
                    <a:pt x="194" y="17"/>
                    <a:pt x="194" y="17"/>
                    <a:pt x="194" y="17"/>
                  </a:cubicBezTo>
                  <a:cubicBezTo>
                    <a:pt x="200" y="17"/>
                    <a:pt x="200" y="17"/>
                    <a:pt x="200" y="17"/>
                  </a:cubicBezTo>
                  <a:cubicBezTo>
                    <a:pt x="207" y="17"/>
                    <a:pt x="207" y="17"/>
                    <a:pt x="207" y="17"/>
                  </a:cubicBezTo>
                  <a:cubicBezTo>
                    <a:pt x="207" y="48"/>
                    <a:pt x="207" y="48"/>
                    <a:pt x="207" y="48"/>
                  </a:cubicBezTo>
                  <a:cubicBezTo>
                    <a:pt x="238" y="48"/>
                    <a:pt x="238" y="48"/>
                    <a:pt x="238" y="48"/>
                  </a:cubicBezTo>
                  <a:cubicBezTo>
                    <a:pt x="238" y="61"/>
                    <a:pt x="238" y="61"/>
                    <a:pt x="238" y="61"/>
                  </a:cubicBezTo>
                  <a:cubicBezTo>
                    <a:pt x="207" y="61"/>
                    <a:pt x="207" y="61"/>
                    <a:pt x="207" y="61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00" y="92"/>
                    <a:pt x="200" y="92"/>
                    <a:pt x="200" y="92"/>
                  </a:cubicBezTo>
                  <a:cubicBezTo>
                    <a:pt x="194" y="92"/>
                    <a:pt x="194" y="92"/>
                    <a:pt x="194" y="92"/>
                  </a:cubicBezTo>
                  <a:cubicBezTo>
                    <a:pt x="194" y="61"/>
                    <a:pt x="194" y="61"/>
                    <a:pt x="194" y="61"/>
                  </a:cubicBezTo>
                  <a:cubicBezTo>
                    <a:pt x="163" y="61"/>
                    <a:pt x="163" y="61"/>
                    <a:pt x="163" y="61"/>
                  </a:cubicBezTo>
                  <a:lnTo>
                    <a:pt x="163" y="48"/>
                  </a:lnTo>
                  <a:close/>
                  <a:moveTo>
                    <a:pt x="177" y="89"/>
                  </a:moveTo>
                  <a:cubicBezTo>
                    <a:pt x="177" y="97"/>
                    <a:pt x="177" y="97"/>
                    <a:pt x="177" y="97"/>
                  </a:cubicBezTo>
                  <a:cubicBezTo>
                    <a:pt x="164" y="101"/>
                    <a:pt x="153" y="108"/>
                    <a:pt x="146" y="119"/>
                  </a:cubicBezTo>
                  <a:cubicBezTo>
                    <a:pt x="140" y="116"/>
                    <a:pt x="133" y="114"/>
                    <a:pt x="125" y="113"/>
                  </a:cubicBezTo>
                  <a:cubicBezTo>
                    <a:pt x="140" y="101"/>
                    <a:pt x="158" y="93"/>
                    <a:pt x="177" y="89"/>
                  </a:cubicBezTo>
                  <a:moveTo>
                    <a:pt x="89" y="149"/>
                  </a:moveTo>
                  <a:cubicBezTo>
                    <a:pt x="89" y="143"/>
                    <a:pt x="91" y="134"/>
                    <a:pt x="111" y="134"/>
                  </a:cubicBezTo>
                  <a:cubicBezTo>
                    <a:pt x="126" y="134"/>
                    <a:pt x="133" y="136"/>
                    <a:pt x="136" y="138"/>
                  </a:cubicBezTo>
                  <a:cubicBezTo>
                    <a:pt x="137" y="139"/>
                    <a:pt x="138" y="140"/>
                    <a:pt x="138" y="147"/>
                  </a:cubicBezTo>
                  <a:cubicBezTo>
                    <a:pt x="138" y="199"/>
                    <a:pt x="138" y="199"/>
                    <a:pt x="138" y="199"/>
                  </a:cubicBezTo>
                  <a:cubicBezTo>
                    <a:pt x="89" y="199"/>
                    <a:pt x="89" y="199"/>
                    <a:pt x="89" y="199"/>
                  </a:cubicBezTo>
                  <a:lnTo>
                    <a:pt x="89" y="149"/>
                  </a:lnTo>
                  <a:close/>
                  <a:moveTo>
                    <a:pt x="200" y="221"/>
                  </a:moveTo>
                  <a:cubicBezTo>
                    <a:pt x="200" y="221"/>
                    <a:pt x="200" y="221"/>
                    <a:pt x="200" y="221"/>
                  </a:cubicBezTo>
                  <a:cubicBezTo>
                    <a:pt x="374" y="221"/>
                    <a:pt x="374" y="221"/>
                    <a:pt x="374" y="221"/>
                  </a:cubicBezTo>
                  <a:cubicBezTo>
                    <a:pt x="374" y="224"/>
                    <a:pt x="375" y="228"/>
                    <a:pt x="376" y="231"/>
                  </a:cubicBezTo>
                  <a:cubicBezTo>
                    <a:pt x="294" y="231"/>
                    <a:pt x="294" y="231"/>
                    <a:pt x="294" y="231"/>
                  </a:cubicBezTo>
                  <a:cubicBezTo>
                    <a:pt x="260" y="231"/>
                    <a:pt x="245" y="240"/>
                    <a:pt x="245" y="259"/>
                  </a:cubicBezTo>
                  <a:cubicBezTo>
                    <a:pt x="245" y="266"/>
                    <a:pt x="248" y="272"/>
                    <a:pt x="254" y="277"/>
                  </a:cubicBezTo>
                  <a:cubicBezTo>
                    <a:pt x="250" y="279"/>
                    <a:pt x="233" y="284"/>
                    <a:pt x="231" y="285"/>
                  </a:cubicBezTo>
                  <a:cubicBezTo>
                    <a:pt x="229" y="283"/>
                    <a:pt x="225" y="280"/>
                    <a:pt x="225" y="274"/>
                  </a:cubicBezTo>
                  <a:cubicBezTo>
                    <a:pt x="226" y="272"/>
                    <a:pt x="230" y="266"/>
                    <a:pt x="230" y="258"/>
                  </a:cubicBezTo>
                  <a:cubicBezTo>
                    <a:pt x="230" y="246"/>
                    <a:pt x="222" y="234"/>
                    <a:pt x="200" y="233"/>
                  </a:cubicBezTo>
                  <a:cubicBezTo>
                    <a:pt x="190" y="233"/>
                    <a:pt x="184" y="236"/>
                    <a:pt x="178" y="240"/>
                  </a:cubicBezTo>
                  <a:cubicBezTo>
                    <a:pt x="178" y="241"/>
                    <a:pt x="178" y="241"/>
                    <a:pt x="177" y="241"/>
                  </a:cubicBezTo>
                  <a:cubicBezTo>
                    <a:pt x="168" y="244"/>
                    <a:pt x="163" y="250"/>
                    <a:pt x="163" y="258"/>
                  </a:cubicBezTo>
                  <a:cubicBezTo>
                    <a:pt x="163" y="267"/>
                    <a:pt x="163" y="267"/>
                    <a:pt x="163" y="267"/>
                  </a:cubicBezTo>
                  <a:cubicBezTo>
                    <a:pt x="163" y="267"/>
                    <a:pt x="167" y="267"/>
                    <a:pt x="169" y="268"/>
                  </a:cubicBezTo>
                  <a:cubicBezTo>
                    <a:pt x="172" y="269"/>
                    <a:pt x="173" y="270"/>
                    <a:pt x="174" y="272"/>
                  </a:cubicBezTo>
                  <a:cubicBezTo>
                    <a:pt x="176" y="275"/>
                    <a:pt x="174" y="283"/>
                    <a:pt x="169" y="285"/>
                  </a:cubicBezTo>
                  <a:cubicBezTo>
                    <a:pt x="167" y="284"/>
                    <a:pt x="150" y="279"/>
                    <a:pt x="146" y="277"/>
                  </a:cubicBezTo>
                  <a:cubicBezTo>
                    <a:pt x="152" y="272"/>
                    <a:pt x="156" y="266"/>
                    <a:pt x="156" y="259"/>
                  </a:cubicBezTo>
                  <a:cubicBezTo>
                    <a:pt x="156" y="240"/>
                    <a:pt x="141" y="231"/>
                    <a:pt x="106" y="231"/>
                  </a:cubicBezTo>
                  <a:cubicBezTo>
                    <a:pt x="26" y="231"/>
                    <a:pt x="26" y="231"/>
                    <a:pt x="26" y="231"/>
                  </a:cubicBezTo>
                  <a:cubicBezTo>
                    <a:pt x="27" y="228"/>
                    <a:pt x="28" y="224"/>
                    <a:pt x="29" y="221"/>
                  </a:cubicBezTo>
                  <a:lnTo>
                    <a:pt x="200" y="221"/>
                  </a:lnTo>
                  <a:close/>
                  <a:moveTo>
                    <a:pt x="41" y="391"/>
                  </a:moveTo>
                  <a:cubicBezTo>
                    <a:pt x="38" y="379"/>
                    <a:pt x="35" y="369"/>
                    <a:pt x="33" y="357"/>
                  </a:cubicBezTo>
                  <a:cubicBezTo>
                    <a:pt x="57" y="354"/>
                    <a:pt x="116" y="344"/>
                    <a:pt x="158" y="338"/>
                  </a:cubicBezTo>
                  <a:lnTo>
                    <a:pt x="41" y="391"/>
                  </a:lnTo>
                  <a:close/>
                  <a:moveTo>
                    <a:pt x="168" y="357"/>
                  </a:moveTo>
                  <a:cubicBezTo>
                    <a:pt x="145" y="391"/>
                    <a:pt x="145" y="391"/>
                    <a:pt x="145" y="391"/>
                  </a:cubicBezTo>
                  <a:cubicBezTo>
                    <a:pt x="95" y="391"/>
                    <a:pt x="95" y="391"/>
                    <a:pt x="95" y="391"/>
                  </a:cubicBezTo>
                  <a:lnTo>
                    <a:pt x="168" y="357"/>
                  </a:lnTo>
                  <a:close/>
                  <a:moveTo>
                    <a:pt x="47" y="413"/>
                  </a:moveTo>
                  <a:cubicBezTo>
                    <a:pt x="152" y="413"/>
                    <a:pt x="152" y="413"/>
                    <a:pt x="152" y="413"/>
                  </a:cubicBezTo>
                  <a:cubicBezTo>
                    <a:pt x="152" y="463"/>
                    <a:pt x="152" y="463"/>
                    <a:pt x="152" y="463"/>
                  </a:cubicBezTo>
                  <a:cubicBezTo>
                    <a:pt x="64" y="463"/>
                    <a:pt x="64" y="463"/>
                    <a:pt x="64" y="463"/>
                  </a:cubicBezTo>
                  <a:cubicBezTo>
                    <a:pt x="58" y="446"/>
                    <a:pt x="52" y="429"/>
                    <a:pt x="47" y="413"/>
                  </a:cubicBezTo>
                  <a:moveTo>
                    <a:pt x="152" y="650"/>
                  </a:moveTo>
                  <a:cubicBezTo>
                    <a:pt x="137" y="623"/>
                    <a:pt x="119" y="591"/>
                    <a:pt x="103" y="556"/>
                  </a:cubicBezTo>
                  <a:cubicBezTo>
                    <a:pt x="152" y="556"/>
                    <a:pt x="152" y="556"/>
                    <a:pt x="152" y="556"/>
                  </a:cubicBezTo>
                  <a:lnTo>
                    <a:pt x="152" y="650"/>
                  </a:lnTo>
                  <a:close/>
                  <a:moveTo>
                    <a:pt x="249" y="650"/>
                  </a:moveTo>
                  <a:cubicBezTo>
                    <a:pt x="249" y="556"/>
                    <a:pt x="249" y="556"/>
                    <a:pt x="249" y="556"/>
                  </a:cubicBezTo>
                  <a:cubicBezTo>
                    <a:pt x="299" y="556"/>
                    <a:pt x="299" y="556"/>
                    <a:pt x="299" y="556"/>
                  </a:cubicBezTo>
                  <a:cubicBezTo>
                    <a:pt x="282" y="591"/>
                    <a:pt x="265" y="623"/>
                    <a:pt x="249" y="650"/>
                  </a:cubicBezTo>
                  <a:moveTo>
                    <a:pt x="327" y="492"/>
                  </a:moveTo>
                  <a:cubicBezTo>
                    <a:pt x="321" y="507"/>
                    <a:pt x="314" y="520"/>
                    <a:pt x="308" y="534"/>
                  </a:cubicBezTo>
                  <a:cubicBezTo>
                    <a:pt x="238" y="534"/>
                    <a:pt x="238" y="534"/>
                    <a:pt x="238" y="534"/>
                  </a:cubicBezTo>
                  <a:cubicBezTo>
                    <a:pt x="227" y="534"/>
                    <a:pt x="227" y="534"/>
                    <a:pt x="227" y="534"/>
                  </a:cubicBezTo>
                  <a:cubicBezTo>
                    <a:pt x="227" y="684"/>
                    <a:pt x="227" y="684"/>
                    <a:pt x="227" y="684"/>
                  </a:cubicBezTo>
                  <a:cubicBezTo>
                    <a:pt x="219" y="695"/>
                    <a:pt x="212" y="704"/>
                    <a:pt x="206" y="711"/>
                  </a:cubicBezTo>
                  <a:cubicBezTo>
                    <a:pt x="204" y="712"/>
                    <a:pt x="202" y="715"/>
                    <a:pt x="200" y="716"/>
                  </a:cubicBezTo>
                  <a:cubicBezTo>
                    <a:pt x="199" y="715"/>
                    <a:pt x="196" y="712"/>
                    <a:pt x="194" y="711"/>
                  </a:cubicBezTo>
                  <a:cubicBezTo>
                    <a:pt x="188" y="704"/>
                    <a:pt x="182" y="695"/>
                    <a:pt x="173" y="684"/>
                  </a:cubicBezTo>
                  <a:cubicBezTo>
                    <a:pt x="173" y="534"/>
                    <a:pt x="173" y="534"/>
                    <a:pt x="173" y="534"/>
                  </a:cubicBezTo>
                  <a:cubicBezTo>
                    <a:pt x="163" y="534"/>
                    <a:pt x="163" y="534"/>
                    <a:pt x="163" y="534"/>
                  </a:cubicBezTo>
                  <a:cubicBezTo>
                    <a:pt x="93" y="534"/>
                    <a:pt x="93" y="534"/>
                    <a:pt x="93" y="534"/>
                  </a:cubicBezTo>
                  <a:cubicBezTo>
                    <a:pt x="87" y="520"/>
                    <a:pt x="81" y="507"/>
                    <a:pt x="75" y="492"/>
                  </a:cubicBezTo>
                  <a:cubicBezTo>
                    <a:pt x="74" y="490"/>
                    <a:pt x="73" y="487"/>
                    <a:pt x="72" y="484"/>
                  </a:cubicBezTo>
                  <a:cubicBezTo>
                    <a:pt x="173" y="484"/>
                    <a:pt x="173" y="484"/>
                    <a:pt x="173" y="484"/>
                  </a:cubicBezTo>
                  <a:cubicBezTo>
                    <a:pt x="173" y="413"/>
                    <a:pt x="173" y="413"/>
                    <a:pt x="173" y="413"/>
                  </a:cubicBezTo>
                  <a:cubicBezTo>
                    <a:pt x="200" y="413"/>
                    <a:pt x="200" y="413"/>
                    <a:pt x="200" y="413"/>
                  </a:cubicBezTo>
                  <a:cubicBezTo>
                    <a:pt x="227" y="413"/>
                    <a:pt x="227" y="413"/>
                    <a:pt x="227" y="413"/>
                  </a:cubicBezTo>
                  <a:cubicBezTo>
                    <a:pt x="227" y="484"/>
                    <a:pt x="227" y="484"/>
                    <a:pt x="227" y="484"/>
                  </a:cubicBezTo>
                  <a:cubicBezTo>
                    <a:pt x="330" y="484"/>
                    <a:pt x="330" y="484"/>
                    <a:pt x="330" y="484"/>
                  </a:cubicBezTo>
                  <a:cubicBezTo>
                    <a:pt x="329" y="487"/>
                    <a:pt x="328" y="490"/>
                    <a:pt x="327" y="492"/>
                  </a:cubicBezTo>
                  <a:moveTo>
                    <a:pt x="171" y="391"/>
                  </a:moveTo>
                  <a:cubicBezTo>
                    <a:pt x="189" y="364"/>
                    <a:pt x="189" y="364"/>
                    <a:pt x="189" y="364"/>
                  </a:cubicBezTo>
                  <a:cubicBezTo>
                    <a:pt x="189" y="391"/>
                    <a:pt x="189" y="391"/>
                    <a:pt x="189" y="391"/>
                  </a:cubicBezTo>
                  <a:lnTo>
                    <a:pt x="171" y="391"/>
                  </a:lnTo>
                  <a:close/>
                  <a:moveTo>
                    <a:pt x="211" y="391"/>
                  </a:moveTo>
                  <a:cubicBezTo>
                    <a:pt x="211" y="364"/>
                    <a:pt x="211" y="364"/>
                    <a:pt x="211" y="364"/>
                  </a:cubicBezTo>
                  <a:cubicBezTo>
                    <a:pt x="230" y="391"/>
                    <a:pt x="230" y="391"/>
                    <a:pt x="230" y="391"/>
                  </a:cubicBezTo>
                  <a:lnTo>
                    <a:pt x="211" y="391"/>
                  </a:lnTo>
                  <a:close/>
                  <a:moveTo>
                    <a:pt x="338" y="463"/>
                  </a:moveTo>
                  <a:cubicBezTo>
                    <a:pt x="249" y="463"/>
                    <a:pt x="249" y="463"/>
                    <a:pt x="249" y="463"/>
                  </a:cubicBezTo>
                  <a:cubicBezTo>
                    <a:pt x="249" y="413"/>
                    <a:pt x="249" y="413"/>
                    <a:pt x="249" y="413"/>
                  </a:cubicBezTo>
                  <a:cubicBezTo>
                    <a:pt x="355" y="413"/>
                    <a:pt x="355" y="413"/>
                    <a:pt x="355" y="413"/>
                  </a:cubicBezTo>
                  <a:cubicBezTo>
                    <a:pt x="350" y="429"/>
                    <a:pt x="344" y="446"/>
                    <a:pt x="338" y="463"/>
                  </a:cubicBezTo>
                  <a:moveTo>
                    <a:pt x="232" y="357"/>
                  </a:moveTo>
                  <a:cubicBezTo>
                    <a:pt x="307" y="391"/>
                    <a:pt x="307" y="391"/>
                    <a:pt x="307" y="391"/>
                  </a:cubicBezTo>
                  <a:cubicBezTo>
                    <a:pt x="256" y="391"/>
                    <a:pt x="256" y="391"/>
                    <a:pt x="256" y="391"/>
                  </a:cubicBezTo>
                  <a:lnTo>
                    <a:pt x="232" y="357"/>
                  </a:lnTo>
                  <a:close/>
                  <a:moveTo>
                    <a:pt x="361" y="391"/>
                  </a:moveTo>
                  <a:cubicBezTo>
                    <a:pt x="361" y="391"/>
                    <a:pt x="361" y="391"/>
                    <a:pt x="361" y="391"/>
                  </a:cubicBezTo>
                  <a:cubicBezTo>
                    <a:pt x="244" y="338"/>
                    <a:pt x="244" y="338"/>
                    <a:pt x="244" y="338"/>
                  </a:cubicBezTo>
                  <a:cubicBezTo>
                    <a:pt x="285" y="344"/>
                    <a:pt x="345" y="354"/>
                    <a:pt x="369" y="357"/>
                  </a:cubicBezTo>
                  <a:cubicBezTo>
                    <a:pt x="367" y="369"/>
                    <a:pt x="364" y="379"/>
                    <a:pt x="361" y="391"/>
                  </a:cubicBezTo>
                  <a:moveTo>
                    <a:pt x="374" y="336"/>
                  </a:moveTo>
                  <a:cubicBezTo>
                    <a:pt x="235" y="315"/>
                    <a:pt x="235" y="315"/>
                    <a:pt x="235" y="315"/>
                  </a:cubicBezTo>
                  <a:cubicBezTo>
                    <a:pt x="236" y="319"/>
                    <a:pt x="238" y="324"/>
                    <a:pt x="238" y="329"/>
                  </a:cubicBezTo>
                  <a:cubicBezTo>
                    <a:pt x="238" y="348"/>
                    <a:pt x="222" y="364"/>
                    <a:pt x="201" y="364"/>
                  </a:cubicBezTo>
                  <a:cubicBezTo>
                    <a:pt x="200" y="364"/>
                    <a:pt x="200" y="364"/>
                    <a:pt x="200" y="364"/>
                  </a:cubicBezTo>
                  <a:cubicBezTo>
                    <a:pt x="199" y="364"/>
                    <a:pt x="199" y="364"/>
                    <a:pt x="199" y="364"/>
                  </a:cubicBezTo>
                  <a:cubicBezTo>
                    <a:pt x="179" y="364"/>
                    <a:pt x="164" y="348"/>
                    <a:pt x="164" y="329"/>
                  </a:cubicBezTo>
                  <a:cubicBezTo>
                    <a:pt x="164" y="324"/>
                    <a:pt x="165" y="319"/>
                    <a:pt x="167" y="315"/>
                  </a:cubicBezTo>
                  <a:cubicBezTo>
                    <a:pt x="29" y="336"/>
                    <a:pt x="29" y="336"/>
                    <a:pt x="29" y="336"/>
                  </a:cubicBezTo>
                  <a:cubicBezTo>
                    <a:pt x="24" y="313"/>
                    <a:pt x="22" y="292"/>
                    <a:pt x="22" y="272"/>
                  </a:cubicBezTo>
                  <a:cubicBezTo>
                    <a:pt x="22" y="265"/>
                    <a:pt x="23" y="259"/>
                    <a:pt x="23" y="252"/>
                  </a:cubicBezTo>
                  <a:cubicBezTo>
                    <a:pt x="106" y="252"/>
                    <a:pt x="106" y="252"/>
                    <a:pt x="106" y="252"/>
                  </a:cubicBezTo>
                  <a:cubicBezTo>
                    <a:pt x="129" y="252"/>
                    <a:pt x="131" y="255"/>
                    <a:pt x="132" y="256"/>
                  </a:cubicBezTo>
                  <a:cubicBezTo>
                    <a:pt x="133" y="257"/>
                    <a:pt x="134" y="261"/>
                    <a:pt x="132" y="262"/>
                  </a:cubicBezTo>
                  <a:cubicBezTo>
                    <a:pt x="126" y="265"/>
                    <a:pt x="119" y="269"/>
                    <a:pt x="119" y="280"/>
                  </a:cubicBezTo>
                  <a:cubicBezTo>
                    <a:pt x="119" y="280"/>
                    <a:pt x="119" y="280"/>
                    <a:pt x="119" y="280"/>
                  </a:cubicBezTo>
                  <a:cubicBezTo>
                    <a:pt x="119" y="289"/>
                    <a:pt x="127" y="293"/>
                    <a:pt x="145" y="300"/>
                  </a:cubicBezTo>
                  <a:cubicBezTo>
                    <a:pt x="151" y="302"/>
                    <a:pt x="170" y="309"/>
                    <a:pt x="170" y="309"/>
                  </a:cubicBezTo>
                  <a:cubicBezTo>
                    <a:pt x="174" y="307"/>
                    <a:pt x="174" y="307"/>
                    <a:pt x="174" y="307"/>
                  </a:cubicBezTo>
                  <a:cubicBezTo>
                    <a:pt x="180" y="304"/>
                    <a:pt x="194" y="295"/>
                    <a:pt x="194" y="278"/>
                  </a:cubicBezTo>
                  <a:cubicBezTo>
                    <a:pt x="194" y="276"/>
                    <a:pt x="194" y="275"/>
                    <a:pt x="194" y="273"/>
                  </a:cubicBezTo>
                  <a:cubicBezTo>
                    <a:pt x="194" y="271"/>
                    <a:pt x="193" y="269"/>
                    <a:pt x="192" y="268"/>
                  </a:cubicBezTo>
                  <a:cubicBezTo>
                    <a:pt x="192" y="268"/>
                    <a:pt x="192" y="268"/>
                    <a:pt x="192" y="268"/>
                  </a:cubicBezTo>
                  <a:cubicBezTo>
                    <a:pt x="189" y="262"/>
                    <a:pt x="185" y="260"/>
                    <a:pt x="185" y="260"/>
                  </a:cubicBezTo>
                  <a:cubicBezTo>
                    <a:pt x="185" y="260"/>
                    <a:pt x="187" y="253"/>
                    <a:pt x="198" y="252"/>
                  </a:cubicBezTo>
                  <a:cubicBezTo>
                    <a:pt x="198" y="252"/>
                    <a:pt x="199" y="252"/>
                    <a:pt x="200" y="252"/>
                  </a:cubicBezTo>
                  <a:cubicBezTo>
                    <a:pt x="200" y="252"/>
                    <a:pt x="200" y="252"/>
                    <a:pt x="200" y="252"/>
                  </a:cubicBezTo>
                  <a:cubicBezTo>
                    <a:pt x="206" y="252"/>
                    <a:pt x="210" y="256"/>
                    <a:pt x="210" y="262"/>
                  </a:cubicBezTo>
                  <a:cubicBezTo>
                    <a:pt x="210" y="268"/>
                    <a:pt x="205" y="270"/>
                    <a:pt x="205" y="278"/>
                  </a:cubicBezTo>
                  <a:cubicBezTo>
                    <a:pt x="205" y="295"/>
                    <a:pt x="219" y="304"/>
                    <a:pt x="226" y="307"/>
                  </a:cubicBezTo>
                  <a:cubicBezTo>
                    <a:pt x="230" y="309"/>
                    <a:pt x="230" y="309"/>
                    <a:pt x="230" y="309"/>
                  </a:cubicBezTo>
                  <a:cubicBezTo>
                    <a:pt x="230" y="309"/>
                    <a:pt x="249" y="302"/>
                    <a:pt x="255" y="300"/>
                  </a:cubicBezTo>
                  <a:cubicBezTo>
                    <a:pt x="274" y="293"/>
                    <a:pt x="281" y="289"/>
                    <a:pt x="281" y="280"/>
                  </a:cubicBezTo>
                  <a:cubicBezTo>
                    <a:pt x="281" y="280"/>
                    <a:pt x="281" y="280"/>
                    <a:pt x="281" y="280"/>
                  </a:cubicBezTo>
                  <a:cubicBezTo>
                    <a:pt x="281" y="269"/>
                    <a:pt x="274" y="265"/>
                    <a:pt x="269" y="262"/>
                  </a:cubicBezTo>
                  <a:cubicBezTo>
                    <a:pt x="266" y="261"/>
                    <a:pt x="267" y="257"/>
                    <a:pt x="269" y="256"/>
                  </a:cubicBezTo>
                  <a:cubicBezTo>
                    <a:pt x="270" y="255"/>
                    <a:pt x="272" y="252"/>
                    <a:pt x="294" y="252"/>
                  </a:cubicBezTo>
                  <a:cubicBezTo>
                    <a:pt x="379" y="252"/>
                    <a:pt x="379" y="252"/>
                    <a:pt x="379" y="252"/>
                  </a:cubicBezTo>
                  <a:cubicBezTo>
                    <a:pt x="379" y="259"/>
                    <a:pt x="380" y="265"/>
                    <a:pt x="380" y="272"/>
                  </a:cubicBezTo>
                  <a:cubicBezTo>
                    <a:pt x="380" y="292"/>
                    <a:pt x="378" y="313"/>
                    <a:pt x="374" y="33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241553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0015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0015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B6D5FA-2DCD-AC4A-85C3-4FA67FFA27B4}" type="datetimeFigureOut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699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04-10-21</a:t>
            </a:fld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00699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00699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AF803-EA2A-0D4D-ACA5-D5755CF176E3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699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00699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901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2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B6D5FA-2DCD-AC4A-85C3-4FA67FFA27B4}" type="datetimeFigureOut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699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04-10-21</a:t>
            </a:fld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00699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00699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AF803-EA2A-0D4D-ACA5-D5755CF176E3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699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00699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573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942026"/>
            <a:ext cx="7452000" cy="533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427086"/>
            <a:ext cx="7452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521500" y="3708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00" y="2657578"/>
            <a:ext cx="5346157" cy="635000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000" y="4383446"/>
            <a:ext cx="2440350" cy="304088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522000" y="468000"/>
            <a:ext cx="8100000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5034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787149"/>
            <a:ext cx="8100000" cy="5334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810807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810807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810807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196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522000" y="1526001"/>
            <a:ext cx="8100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855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dia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784800"/>
            <a:ext cx="8100000" cy="532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3"/>
          </p:nvPr>
        </p:nvSpPr>
        <p:spPr>
          <a:xfrm>
            <a:off x="4647600" y="1526400"/>
            <a:ext cx="3974900" cy="282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grafiek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522288" y="1527182"/>
            <a:ext cx="4039200" cy="2826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810807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810807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13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810807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145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dia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522288" y="1526400"/>
            <a:ext cx="4039200" cy="2826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4647600" y="1526400"/>
            <a:ext cx="3974900" cy="282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810807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810807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810807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522000" y="784800"/>
            <a:ext cx="8100000" cy="532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721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elddia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521500" y="1526400"/>
            <a:ext cx="8101000" cy="282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810807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810807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810807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22000" y="784800"/>
            <a:ext cx="8100000" cy="532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330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elddia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521500" y="444698"/>
            <a:ext cx="8101000" cy="3909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810807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810807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810807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585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0" y="1"/>
            <a:ext cx="9144000" cy="514349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grpSp>
        <p:nvGrpSpPr>
          <p:cNvPr id="25" name="Groep 24"/>
          <p:cNvGrpSpPr/>
          <p:nvPr/>
        </p:nvGrpSpPr>
        <p:grpSpPr>
          <a:xfrm>
            <a:off x="5867400" y="4698206"/>
            <a:ext cx="2427288" cy="226220"/>
            <a:chOff x="5867400" y="6264275"/>
            <a:chExt cx="2427288" cy="301626"/>
          </a:xfrm>
        </p:grpSpPr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5867400" y="6264275"/>
              <a:ext cx="258763" cy="295275"/>
            </a:xfrm>
            <a:custGeom>
              <a:avLst/>
              <a:gdLst>
                <a:gd name="T0" fmla="*/ 389 w 407"/>
                <a:gd name="T1" fmla="*/ 424 h 463"/>
                <a:gd name="T2" fmla="*/ 352 w 407"/>
                <a:gd name="T3" fmla="*/ 397 h 463"/>
                <a:gd name="T4" fmla="*/ 248 w 407"/>
                <a:gd name="T5" fmla="*/ 229 h 463"/>
                <a:gd name="T6" fmla="*/ 346 w 407"/>
                <a:gd name="T7" fmla="*/ 108 h 463"/>
                <a:gd name="T8" fmla="*/ 185 w 407"/>
                <a:gd name="T9" fmla="*/ 0 h 463"/>
                <a:gd name="T10" fmla="*/ 8 w 407"/>
                <a:gd name="T11" fmla="*/ 0 h 463"/>
                <a:gd name="T12" fmla="*/ 0 w 407"/>
                <a:gd name="T13" fmla="*/ 11 h 463"/>
                <a:gd name="T14" fmla="*/ 0 w 407"/>
                <a:gd name="T15" fmla="*/ 24 h 463"/>
                <a:gd name="T16" fmla="*/ 17 w 407"/>
                <a:gd name="T17" fmla="*/ 39 h 463"/>
                <a:gd name="T18" fmla="*/ 46 w 407"/>
                <a:gd name="T19" fmla="*/ 47 h 463"/>
                <a:gd name="T20" fmla="*/ 46 w 407"/>
                <a:gd name="T21" fmla="*/ 417 h 463"/>
                <a:gd name="T22" fmla="*/ 17 w 407"/>
                <a:gd name="T23" fmla="*/ 424 h 463"/>
                <a:gd name="T24" fmla="*/ 0 w 407"/>
                <a:gd name="T25" fmla="*/ 440 h 463"/>
                <a:gd name="T26" fmla="*/ 0 w 407"/>
                <a:gd name="T27" fmla="*/ 453 h 463"/>
                <a:gd name="T28" fmla="*/ 8 w 407"/>
                <a:gd name="T29" fmla="*/ 463 h 463"/>
                <a:gd name="T30" fmla="*/ 167 w 407"/>
                <a:gd name="T31" fmla="*/ 463 h 463"/>
                <a:gd name="T32" fmla="*/ 176 w 407"/>
                <a:gd name="T33" fmla="*/ 453 h 463"/>
                <a:gd name="T34" fmla="*/ 176 w 407"/>
                <a:gd name="T35" fmla="*/ 440 h 463"/>
                <a:gd name="T36" fmla="*/ 158 w 407"/>
                <a:gd name="T37" fmla="*/ 424 h 463"/>
                <a:gd name="T38" fmla="*/ 129 w 407"/>
                <a:gd name="T39" fmla="*/ 417 h 463"/>
                <a:gd name="T40" fmla="*/ 129 w 407"/>
                <a:gd name="T41" fmla="*/ 242 h 463"/>
                <a:gd name="T42" fmla="*/ 171 w 407"/>
                <a:gd name="T43" fmla="*/ 242 h 463"/>
                <a:gd name="T44" fmla="*/ 287 w 407"/>
                <a:gd name="T45" fmla="*/ 452 h 463"/>
                <a:gd name="T46" fmla="*/ 309 w 407"/>
                <a:gd name="T47" fmla="*/ 463 h 463"/>
                <a:gd name="T48" fmla="*/ 398 w 407"/>
                <a:gd name="T49" fmla="*/ 463 h 463"/>
                <a:gd name="T50" fmla="*/ 407 w 407"/>
                <a:gd name="T51" fmla="*/ 453 h 463"/>
                <a:gd name="T52" fmla="*/ 407 w 407"/>
                <a:gd name="T53" fmla="*/ 440 h 463"/>
                <a:gd name="T54" fmla="*/ 389 w 407"/>
                <a:gd name="T55" fmla="*/ 424 h 463"/>
                <a:gd name="T56" fmla="*/ 145 w 407"/>
                <a:gd name="T57" fmla="*/ 203 h 463"/>
                <a:gd name="T58" fmla="*/ 130 w 407"/>
                <a:gd name="T59" fmla="*/ 203 h 463"/>
                <a:gd name="T60" fmla="*/ 130 w 407"/>
                <a:gd name="T61" fmla="*/ 43 h 463"/>
                <a:gd name="T62" fmla="*/ 162 w 407"/>
                <a:gd name="T63" fmla="*/ 43 h 463"/>
                <a:gd name="T64" fmla="*/ 257 w 407"/>
                <a:gd name="T65" fmla="*/ 121 h 463"/>
                <a:gd name="T66" fmla="*/ 145 w 407"/>
                <a:gd name="T67" fmla="*/ 20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463">
                  <a:moveTo>
                    <a:pt x="389" y="424"/>
                  </a:moveTo>
                  <a:cubicBezTo>
                    <a:pt x="371" y="420"/>
                    <a:pt x="367" y="417"/>
                    <a:pt x="352" y="397"/>
                  </a:cubicBezTo>
                  <a:cubicBezTo>
                    <a:pt x="330" y="367"/>
                    <a:pt x="278" y="292"/>
                    <a:pt x="248" y="229"/>
                  </a:cubicBezTo>
                  <a:cubicBezTo>
                    <a:pt x="304" y="209"/>
                    <a:pt x="346" y="170"/>
                    <a:pt x="346" y="108"/>
                  </a:cubicBezTo>
                  <a:cubicBezTo>
                    <a:pt x="346" y="20"/>
                    <a:pt x="261" y="0"/>
                    <a:pt x="18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4" y="35"/>
                    <a:pt x="17" y="3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6" y="417"/>
                    <a:pt x="46" y="417"/>
                    <a:pt x="46" y="417"/>
                  </a:cubicBezTo>
                  <a:cubicBezTo>
                    <a:pt x="17" y="424"/>
                    <a:pt x="17" y="424"/>
                    <a:pt x="17" y="424"/>
                  </a:cubicBezTo>
                  <a:cubicBezTo>
                    <a:pt x="4" y="428"/>
                    <a:pt x="0" y="429"/>
                    <a:pt x="0" y="440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0" y="459"/>
                    <a:pt x="1" y="463"/>
                    <a:pt x="8" y="463"/>
                  </a:cubicBezTo>
                  <a:cubicBezTo>
                    <a:pt x="167" y="463"/>
                    <a:pt x="167" y="463"/>
                    <a:pt x="167" y="463"/>
                  </a:cubicBezTo>
                  <a:cubicBezTo>
                    <a:pt x="175" y="463"/>
                    <a:pt x="176" y="459"/>
                    <a:pt x="176" y="453"/>
                  </a:cubicBezTo>
                  <a:cubicBezTo>
                    <a:pt x="176" y="440"/>
                    <a:pt x="176" y="440"/>
                    <a:pt x="176" y="440"/>
                  </a:cubicBezTo>
                  <a:cubicBezTo>
                    <a:pt x="176" y="429"/>
                    <a:pt x="172" y="428"/>
                    <a:pt x="158" y="424"/>
                  </a:cubicBezTo>
                  <a:cubicBezTo>
                    <a:pt x="129" y="417"/>
                    <a:pt x="129" y="417"/>
                    <a:pt x="129" y="417"/>
                  </a:cubicBezTo>
                  <a:cubicBezTo>
                    <a:pt x="129" y="242"/>
                    <a:pt x="129" y="242"/>
                    <a:pt x="129" y="242"/>
                  </a:cubicBezTo>
                  <a:cubicBezTo>
                    <a:pt x="171" y="242"/>
                    <a:pt x="171" y="242"/>
                    <a:pt x="171" y="242"/>
                  </a:cubicBezTo>
                  <a:cubicBezTo>
                    <a:pt x="201" y="311"/>
                    <a:pt x="266" y="424"/>
                    <a:pt x="287" y="452"/>
                  </a:cubicBezTo>
                  <a:cubicBezTo>
                    <a:pt x="295" y="463"/>
                    <a:pt x="298" y="463"/>
                    <a:pt x="309" y="463"/>
                  </a:cubicBezTo>
                  <a:cubicBezTo>
                    <a:pt x="398" y="463"/>
                    <a:pt x="398" y="463"/>
                    <a:pt x="398" y="463"/>
                  </a:cubicBezTo>
                  <a:cubicBezTo>
                    <a:pt x="406" y="463"/>
                    <a:pt x="407" y="459"/>
                    <a:pt x="407" y="453"/>
                  </a:cubicBezTo>
                  <a:cubicBezTo>
                    <a:pt x="407" y="440"/>
                    <a:pt x="407" y="440"/>
                    <a:pt x="407" y="440"/>
                  </a:cubicBezTo>
                  <a:cubicBezTo>
                    <a:pt x="407" y="427"/>
                    <a:pt x="400" y="428"/>
                    <a:pt x="389" y="424"/>
                  </a:cubicBezTo>
                  <a:close/>
                  <a:moveTo>
                    <a:pt x="145" y="203"/>
                  </a:moveTo>
                  <a:cubicBezTo>
                    <a:pt x="130" y="203"/>
                    <a:pt x="130" y="203"/>
                    <a:pt x="130" y="203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162" y="43"/>
                    <a:pt x="162" y="43"/>
                    <a:pt x="162" y="43"/>
                  </a:cubicBezTo>
                  <a:cubicBezTo>
                    <a:pt x="222" y="43"/>
                    <a:pt x="257" y="66"/>
                    <a:pt x="257" y="121"/>
                  </a:cubicBezTo>
                  <a:cubicBezTo>
                    <a:pt x="257" y="189"/>
                    <a:pt x="205" y="203"/>
                    <a:pt x="145" y="2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6350000" y="6264275"/>
              <a:ext cx="220663" cy="301625"/>
            </a:xfrm>
            <a:custGeom>
              <a:avLst/>
              <a:gdLst>
                <a:gd name="T0" fmla="*/ 331 w 348"/>
                <a:gd name="T1" fmla="*/ 428 h 473"/>
                <a:gd name="T2" fmla="*/ 299 w 348"/>
                <a:gd name="T3" fmla="*/ 418 h 473"/>
                <a:gd name="T4" fmla="*/ 299 w 348"/>
                <a:gd name="T5" fmla="*/ 16 h 473"/>
                <a:gd name="T6" fmla="*/ 284 w 348"/>
                <a:gd name="T7" fmla="*/ 0 h 473"/>
                <a:gd name="T8" fmla="*/ 186 w 348"/>
                <a:gd name="T9" fmla="*/ 0 h 473"/>
                <a:gd name="T10" fmla="*/ 178 w 348"/>
                <a:gd name="T11" fmla="*/ 11 h 473"/>
                <a:gd name="T12" fmla="*/ 178 w 348"/>
                <a:gd name="T13" fmla="*/ 19 h 473"/>
                <a:gd name="T14" fmla="*/ 196 w 348"/>
                <a:gd name="T15" fmla="*/ 36 h 473"/>
                <a:gd name="T16" fmla="*/ 227 w 348"/>
                <a:gd name="T17" fmla="*/ 45 h 473"/>
                <a:gd name="T18" fmla="*/ 227 w 348"/>
                <a:gd name="T19" fmla="*/ 158 h 473"/>
                <a:gd name="T20" fmla="*/ 153 w 348"/>
                <a:gd name="T21" fmla="*/ 133 h 473"/>
                <a:gd name="T22" fmla="*/ 0 w 348"/>
                <a:gd name="T23" fmla="*/ 313 h 473"/>
                <a:gd name="T24" fmla="*/ 123 w 348"/>
                <a:gd name="T25" fmla="*/ 473 h 473"/>
                <a:gd name="T26" fmla="*/ 227 w 348"/>
                <a:gd name="T27" fmla="*/ 420 h 473"/>
                <a:gd name="T28" fmla="*/ 227 w 348"/>
                <a:gd name="T29" fmla="*/ 447 h 473"/>
                <a:gd name="T30" fmla="*/ 242 w 348"/>
                <a:gd name="T31" fmla="*/ 463 h 473"/>
                <a:gd name="T32" fmla="*/ 340 w 348"/>
                <a:gd name="T33" fmla="*/ 463 h 473"/>
                <a:gd name="T34" fmla="*/ 348 w 348"/>
                <a:gd name="T35" fmla="*/ 453 h 473"/>
                <a:gd name="T36" fmla="*/ 348 w 348"/>
                <a:gd name="T37" fmla="*/ 444 h 473"/>
                <a:gd name="T38" fmla="*/ 331 w 348"/>
                <a:gd name="T39" fmla="*/ 428 h 473"/>
                <a:gd name="T40" fmla="*/ 227 w 348"/>
                <a:gd name="T41" fmla="*/ 379 h 473"/>
                <a:gd name="T42" fmla="*/ 153 w 348"/>
                <a:gd name="T43" fmla="*/ 418 h 473"/>
                <a:gd name="T44" fmla="*/ 77 w 348"/>
                <a:gd name="T45" fmla="*/ 299 h 473"/>
                <a:gd name="T46" fmla="*/ 158 w 348"/>
                <a:gd name="T47" fmla="*/ 179 h 473"/>
                <a:gd name="T48" fmla="*/ 227 w 348"/>
                <a:gd name="T49" fmla="*/ 299 h 473"/>
                <a:gd name="T50" fmla="*/ 227 w 348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8" h="473">
                  <a:moveTo>
                    <a:pt x="331" y="428"/>
                  </a:moveTo>
                  <a:cubicBezTo>
                    <a:pt x="299" y="418"/>
                    <a:pt x="299" y="418"/>
                    <a:pt x="299" y="418"/>
                  </a:cubicBezTo>
                  <a:cubicBezTo>
                    <a:pt x="299" y="16"/>
                    <a:pt x="299" y="16"/>
                    <a:pt x="299" y="16"/>
                  </a:cubicBezTo>
                  <a:cubicBezTo>
                    <a:pt x="299" y="6"/>
                    <a:pt x="296" y="0"/>
                    <a:pt x="284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5" y="148"/>
                    <a:pt x="190" y="133"/>
                    <a:pt x="153" y="133"/>
                  </a:cubicBezTo>
                  <a:cubicBezTo>
                    <a:pt x="81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8" y="459"/>
                    <a:pt x="348" y="453"/>
                  </a:cubicBezTo>
                  <a:cubicBezTo>
                    <a:pt x="348" y="444"/>
                    <a:pt x="348" y="444"/>
                    <a:pt x="348" y="444"/>
                  </a:cubicBezTo>
                  <a:cubicBezTo>
                    <a:pt x="348" y="432"/>
                    <a:pt x="344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5" y="401"/>
                    <a:pt x="181" y="418"/>
                    <a:pt x="153" y="418"/>
                  </a:cubicBezTo>
                  <a:cubicBezTo>
                    <a:pt x="100" y="418"/>
                    <a:pt x="77" y="362"/>
                    <a:pt x="77" y="299"/>
                  </a:cubicBezTo>
                  <a:cubicBezTo>
                    <a:pt x="77" y="225"/>
                    <a:pt x="109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7032625" y="6354763"/>
              <a:ext cx="234950" cy="211138"/>
            </a:xfrm>
            <a:custGeom>
              <a:avLst/>
              <a:gdLst>
                <a:gd name="T0" fmla="*/ 323 w 372"/>
                <a:gd name="T1" fmla="*/ 15 h 330"/>
                <a:gd name="T2" fmla="*/ 308 w 372"/>
                <a:gd name="T3" fmla="*/ 0 h 330"/>
                <a:gd name="T4" fmla="*/ 210 w 372"/>
                <a:gd name="T5" fmla="*/ 0 h 330"/>
                <a:gd name="T6" fmla="*/ 202 w 372"/>
                <a:gd name="T7" fmla="*/ 10 h 330"/>
                <a:gd name="T8" fmla="*/ 202 w 372"/>
                <a:gd name="T9" fmla="*/ 19 h 330"/>
                <a:gd name="T10" fmla="*/ 219 w 372"/>
                <a:gd name="T11" fmla="*/ 35 h 330"/>
                <a:gd name="T12" fmla="*/ 251 w 372"/>
                <a:gd name="T13" fmla="*/ 44 h 330"/>
                <a:gd name="T14" fmla="*/ 251 w 372"/>
                <a:gd name="T15" fmla="*/ 236 h 330"/>
                <a:gd name="T16" fmla="*/ 176 w 372"/>
                <a:gd name="T17" fmla="*/ 275 h 330"/>
                <a:gd name="T18" fmla="*/ 121 w 372"/>
                <a:gd name="T19" fmla="*/ 169 h 330"/>
                <a:gd name="T20" fmla="*/ 121 w 372"/>
                <a:gd name="T21" fmla="*/ 15 h 330"/>
                <a:gd name="T22" fmla="*/ 106 w 372"/>
                <a:gd name="T23" fmla="*/ 0 h 330"/>
                <a:gd name="T24" fmla="*/ 8 w 372"/>
                <a:gd name="T25" fmla="*/ 0 h 330"/>
                <a:gd name="T26" fmla="*/ 0 w 372"/>
                <a:gd name="T27" fmla="*/ 10 h 330"/>
                <a:gd name="T28" fmla="*/ 0 w 372"/>
                <a:gd name="T29" fmla="*/ 19 h 330"/>
                <a:gd name="T30" fmla="*/ 18 w 372"/>
                <a:gd name="T31" fmla="*/ 35 h 330"/>
                <a:gd name="T32" fmla="*/ 49 w 372"/>
                <a:gd name="T33" fmla="*/ 44 h 330"/>
                <a:gd name="T34" fmla="*/ 49 w 372"/>
                <a:gd name="T35" fmla="*/ 207 h 330"/>
                <a:gd name="T36" fmla="*/ 145 w 372"/>
                <a:gd name="T37" fmla="*/ 330 h 330"/>
                <a:gd name="T38" fmla="*/ 251 w 372"/>
                <a:gd name="T39" fmla="*/ 277 h 330"/>
                <a:gd name="T40" fmla="*/ 251 w 372"/>
                <a:gd name="T41" fmla="*/ 304 h 330"/>
                <a:gd name="T42" fmla="*/ 266 w 372"/>
                <a:gd name="T43" fmla="*/ 320 h 330"/>
                <a:gd name="T44" fmla="*/ 364 w 372"/>
                <a:gd name="T45" fmla="*/ 320 h 330"/>
                <a:gd name="T46" fmla="*/ 372 w 372"/>
                <a:gd name="T47" fmla="*/ 310 h 330"/>
                <a:gd name="T48" fmla="*/ 372 w 372"/>
                <a:gd name="T49" fmla="*/ 301 h 330"/>
                <a:gd name="T50" fmla="*/ 354 w 372"/>
                <a:gd name="T51" fmla="*/ 285 h 330"/>
                <a:gd name="T52" fmla="*/ 323 w 372"/>
                <a:gd name="T53" fmla="*/ 275 h 330"/>
                <a:gd name="T54" fmla="*/ 323 w 372"/>
                <a:gd name="T55" fmla="*/ 1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2" h="330">
                  <a:moveTo>
                    <a:pt x="323" y="15"/>
                  </a:moveTo>
                  <a:cubicBezTo>
                    <a:pt x="323" y="6"/>
                    <a:pt x="320" y="0"/>
                    <a:pt x="308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02" y="0"/>
                    <a:pt x="202" y="4"/>
                    <a:pt x="202" y="10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31"/>
                    <a:pt x="206" y="31"/>
                    <a:pt x="219" y="35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51" y="236"/>
                    <a:pt x="251" y="236"/>
                    <a:pt x="251" y="236"/>
                  </a:cubicBezTo>
                  <a:cubicBezTo>
                    <a:pt x="224" y="264"/>
                    <a:pt x="204" y="275"/>
                    <a:pt x="176" y="275"/>
                  </a:cubicBezTo>
                  <a:cubicBezTo>
                    <a:pt x="125" y="275"/>
                    <a:pt x="121" y="236"/>
                    <a:pt x="121" y="169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121" y="6"/>
                    <a:pt x="118" y="0"/>
                    <a:pt x="10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207"/>
                    <a:pt x="49" y="207"/>
                    <a:pt x="49" y="207"/>
                  </a:cubicBezTo>
                  <a:cubicBezTo>
                    <a:pt x="49" y="309"/>
                    <a:pt x="96" y="330"/>
                    <a:pt x="145" y="330"/>
                  </a:cubicBezTo>
                  <a:cubicBezTo>
                    <a:pt x="188" y="330"/>
                    <a:pt x="220" y="312"/>
                    <a:pt x="251" y="277"/>
                  </a:cubicBezTo>
                  <a:cubicBezTo>
                    <a:pt x="251" y="304"/>
                    <a:pt x="251" y="304"/>
                    <a:pt x="251" y="304"/>
                  </a:cubicBezTo>
                  <a:cubicBezTo>
                    <a:pt x="251" y="314"/>
                    <a:pt x="254" y="320"/>
                    <a:pt x="266" y="320"/>
                  </a:cubicBezTo>
                  <a:cubicBezTo>
                    <a:pt x="364" y="320"/>
                    <a:pt x="364" y="320"/>
                    <a:pt x="364" y="320"/>
                  </a:cubicBezTo>
                  <a:cubicBezTo>
                    <a:pt x="371" y="320"/>
                    <a:pt x="372" y="316"/>
                    <a:pt x="372" y="310"/>
                  </a:cubicBezTo>
                  <a:cubicBezTo>
                    <a:pt x="372" y="301"/>
                    <a:pt x="372" y="301"/>
                    <a:pt x="372" y="301"/>
                  </a:cubicBezTo>
                  <a:cubicBezTo>
                    <a:pt x="372" y="289"/>
                    <a:pt x="368" y="289"/>
                    <a:pt x="354" y="285"/>
                  </a:cubicBezTo>
                  <a:cubicBezTo>
                    <a:pt x="323" y="275"/>
                    <a:pt x="323" y="275"/>
                    <a:pt x="323" y="275"/>
                  </a:cubicBezTo>
                  <a:lnTo>
                    <a:pt x="32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Freeform 13"/>
            <p:cNvSpPr>
              <a:spLocks noEditPoints="1"/>
            </p:cNvSpPr>
            <p:nvPr/>
          </p:nvSpPr>
          <p:spPr bwMode="auto">
            <a:xfrm>
              <a:off x="6140450" y="6348413"/>
              <a:ext cx="195263" cy="217488"/>
            </a:xfrm>
            <a:custGeom>
              <a:avLst/>
              <a:gdLst>
                <a:gd name="T0" fmla="*/ 289 w 307"/>
                <a:gd name="T1" fmla="*/ 295 h 340"/>
                <a:gd name="T2" fmla="*/ 258 w 307"/>
                <a:gd name="T3" fmla="*/ 285 h 340"/>
                <a:gd name="T4" fmla="*/ 258 w 307"/>
                <a:gd name="T5" fmla="*/ 106 h 340"/>
                <a:gd name="T6" fmla="*/ 130 w 307"/>
                <a:gd name="T7" fmla="*/ 0 h 340"/>
                <a:gd name="T8" fmla="*/ 45 w 307"/>
                <a:gd name="T9" fmla="*/ 12 h 340"/>
                <a:gd name="T10" fmla="*/ 22 w 307"/>
                <a:gd name="T11" fmla="*/ 39 h 340"/>
                <a:gd name="T12" fmla="*/ 18 w 307"/>
                <a:gd name="T13" fmla="*/ 74 h 340"/>
                <a:gd name="T14" fmla="*/ 24 w 307"/>
                <a:gd name="T15" fmla="*/ 84 h 340"/>
                <a:gd name="T16" fmla="*/ 43 w 307"/>
                <a:gd name="T17" fmla="*/ 76 h 340"/>
                <a:gd name="T18" fmla="*/ 125 w 307"/>
                <a:gd name="T19" fmla="*/ 54 h 340"/>
                <a:gd name="T20" fmla="*/ 185 w 307"/>
                <a:gd name="T21" fmla="*/ 118 h 340"/>
                <a:gd name="T22" fmla="*/ 185 w 307"/>
                <a:gd name="T23" fmla="*/ 151 h 340"/>
                <a:gd name="T24" fmla="*/ 63 w 307"/>
                <a:gd name="T25" fmla="*/ 176 h 340"/>
                <a:gd name="T26" fmla="*/ 0 w 307"/>
                <a:gd name="T27" fmla="*/ 250 h 340"/>
                <a:gd name="T28" fmla="*/ 83 w 307"/>
                <a:gd name="T29" fmla="*/ 340 h 340"/>
                <a:gd name="T30" fmla="*/ 185 w 307"/>
                <a:gd name="T31" fmla="*/ 290 h 340"/>
                <a:gd name="T32" fmla="*/ 185 w 307"/>
                <a:gd name="T33" fmla="*/ 314 h 340"/>
                <a:gd name="T34" fmla="*/ 200 w 307"/>
                <a:gd name="T35" fmla="*/ 330 h 340"/>
                <a:gd name="T36" fmla="*/ 298 w 307"/>
                <a:gd name="T37" fmla="*/ 330 h 340"/>
                <a:gd name="T38" fmla="*/ 307 w 307"/>
                <a:gd name="T39" fmla="*/ 320 h 340"/>
                <a:gd name="T40" fmla="*/ 307 w 307"/>
                <a:gd name="T41" fmla="*/ 311 h 340"/>
                <a:gd name="T42" fmla="*/ 289 w 307"/>
                <a:gd name="T43" fmla="*/ 295 h 340"/>
                <a:gd name="T44" fmla="*/ 185 w 307"/>
                <a:gd name="T45" fmla="*/ 254 h 340"/>
                <a:gd name="T46" fmla="*/ 116 w 307"/>
                <a:gd name="T47" fmla="*/ 285 h 340"/>
                <a:gd name="T48" fmla="*/ 78 w 307"/>
                <a:gd name="T49" fmla="*/ 244 h 340"/>
                <a:gd name="T50" fmla="*/ 114 w 307"/>
                <a:gd name="T51" fmla="*/ 201 h 340"/>
                <a:gd name="T52" fmla="*/ 185 w 307"/>
                <a:gd name="T53" fmla="*/ 184 h 340"/>
                <a:gd name="T54" fmla="*/ 185 w 307"/>
                <a:gd name="T55" fmla="*/ 25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7" h="340">
                  <a:moveTo>
                    <a:pt x="289" y="295"/>
                  </a:moveTo>
                  <a:cubicBezTo>
                    <a:pt x="258" y="285"/>
                    <a:pt x="258" y="285"/>
                    <a:pt x="258" y="285"/>
                  </a:cubicBezTo>
                  <a:cubicBezTo>
                    <a:pt x="258" y="106"/>
                    <a:pt x="258" y="106"/>
                    <a:pt x="258" y="106"/>
                  </a:cubicBezTo>
                  <a:cubicBezTo>
                    <a:pt x="258" y="27"/>
                    <a:pt x="202" y="0"/>
                    <a:pt x="130" y="0"/>
                  </a:cubicBezTo>
                  <a:cubicBezTo>
                    <a:pt x="87" y="0"/>
                    <a:pt x="52" y="10"/>
                    <a:pt x="45" y="12"/>
                  </a:cubicBezTo>
                  <a:cubicBezTo>
                    <a:pt x="27" y="17"/>
                    <a:pt x="24" y="21"/>
                    <a:pt x="22" y="39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81"/>
                    <a:pt x="20" y="84"/>
                    <a:pt x="24" y="84"/>
                  </a:cubicBezTo>
                  <a:cubicBezTo>
                    <a:pt x="30" y="84"/>
                    <a:pt x="38" y="79"/>
                    <a:pt x="43" y="76"/>
                  </a:cubicBezTo>
                  <a:cubicBezTo>
                    <a:pt x="65" y="64"/>
                    <a:pt x="98" y="54"/>
                    <a:pt x="125" y="54"/>
                  </a:cubicBezTo>
                  <a:cubicBezTo>
                    <a:pt x="182" y="54"/>
                    <a:pt x="185" y="92"/>
                    <a:pt x="185" y="118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63" y="176"/>
                    <a:pt x="63" y="176"/>
                    <a:pt x="63" y="176"/>
                  </a:cubicBezTo>
                  <a:cubicBezTo>
                    <a:pt x="22" y="184"/>
                    <a:pt x="0" y="203"/>
                    <a:pt x="0" y="250"/>
                  </a:cubicBezTo>
                  <a:cubicBezTo>
                    <a:pt x="0" y="302"/>
                    <a:pt x="27" y="340"/>
                    <a:pt x="83" y="340"/>
                  </a:cubicBezTo>
                  <a:cubicBezTo>
                    <a:pt x="119" y="340"/>
                    <a:pt x="145" y="328"/>
                    <a:pt x="185" y="290"/>
                  </a:cubicBezTo>
                  <a:cubicBezTo>
                    <a:pt x="185" y="314"/>
                    <a:pt x="185" y="314"/>
                    <a:pt x="185" y="314"/>
                  </a:cubicBezTo>
                  <a:cubicBezTo>
                    <a:pt x="185" y="324"/>
                    <a:pt x="188" y="330"/>
                    <a:pt x="200" y="330"/>
                  </a:cubicBezTo>
                  <a:cubicBezTo>
                    <a:pt x="298" y="330"/>
                    <a:pt x="298" y="330"/>
                    <a:pt x="298" y="330"/>
                  </a:cubicBezTo>
                  <a:cubicBezTo>
                    <a:pt x="305" y="330"/>
                    <a:pt x="307" y="326"/>
                    <a:pt x="307" y="320"/>
                  </a:cubicBezTo>
                  <a:cubicBezTo>
                    <a:pt x="307" y="311"/>
                    <a:pt x="307" y="311"/>
                    <a:pt x="307" y="311"/>
                  </a:cubicBezTo>
                  <a:cubicBezTo>
                    <a:pt x="307" y="299"/>
                    <a:pt x="303" y="299"/>
                    <a:pt x="289" y="295"/>
                  </a:cubicBezTo>
                  <a:close/>
                  <a:moveTo>
                    <a:pt x="185" y="254"/>
                  </a:moveTo>
                  <a:cubicBezTo>
                    <a:pt x="160" y="276"/>
                    <a:pt x="135" y="285"/>
                    <a:pt x="116" y="285"/>
                  </a:cubicBezTo>
                  <a:cubicBezTo>
                    <a:pt x="99" y="285"/>
                    <a:pt x="78" y="278"/>
                    <a:pt x="78" y="244"/>
                  </a:cubicBezTo>
                  <a:cubicBezTo>
                    <a:pt x="78" y="211"/>
                    <a:pt x="97" y="205"/>
                    <a:pt x="114" y="201"/>
                  </a:cubicBezTo>
                  <a:cubicBezTo>
                    <a:pt x="185" y="184"/>
                    <a:pt x="185" y="184"/>
                    <a:pt x="185" y="184"/>
                  </a:cubicBezTo>
                  <a:cubicBezTo>
                    <a:pt x="185" y="254"/>
                    <a:pt x="185" y="254"/>
                    <a:pt x="185" y="2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Freeform 14"/>
            <p:cNvSpPr>
              <a:spLocks noEditPoints="1"/>
            </p:cNvSpPr>
            <p:nvPr/>
          </p:nvSpPr>
          <p:spPr bwMode="auto">
            <a:xfrm>
              <a:off x="6565900" y="6264275"/>
              <a:ext cx="222250" cy="301625"/>
            </a:xfrm>
            <a:custGeom>
              <a:avLst/>
              <a:gdLst>
                <a:gd name="T0" fmla="*/ 226 w 349"/>
                <a:gd name="T1" fmla="*/ 133 h 473"/>
                <a:gd name="T2" fmla="*/ 122 w 349"/>
                <a:gd name="T3" fmla="*/ 185 h 473"/>
                <a:gd name="T4" fmla="*/ 122 w 349"/>
                <a:gd name="T5" fmla="*/ 16 h 473"/>
                <a:gd name="T6" fmla="*/ 107 w 349"/>
                <a:gd name="T7" fmla="*/ 0 h 473"/>
                <a:gd name="T8" fmla="*/ 9 w 349"/>
                <a:gd name="T9" fmla="*/ 0 h 473"/>
                <a:gd name="T10" fmla="*/ 0 w 349"/>
                <a:gd name="T11" fmla="*/ 11 h 473"/>
                <a:gd name="T12" fmla="*/ 0 w 349"/>
                <a:gd name="T13" fmla="*/ 19 h 473"/>
                <a:gd name="T14" fmla="*/ 18 w 349"/>
                <a:gd name="T15" fmla="*/ 36 h 473"/>
                <a:gd name="T16" fmla="*/ 49 w 349"/>
                <a:gd name="T17" fmla="*/ 45 h 473"/>
                <a:gd name="T18" fmla="*/ 49 w 349"/>
                <a:gd name="T19" fmla="*/ 422 h 473"/>
                <a:gd name="T20" fmla="*/ 62 w 349"/>
                <a:gd name="T21" fmla="*/ 445 h 473"/>
                <a:gd name="T22" fmla="*/ 182 w 349"/>
                <a:gd name="T23" fmla="*/ 473 h 473"/>
                <a:gd name="T24" fmla="*/ 349 w 349"/>
                <a:gd name="T25" fmla="*/ 291 h 473"/>
                <a:gd name="T26" fmla="*/ 226 w 349"/>
                <a:gd name="T27" fmla="*/ 133 h 473"/>
                <a:gd name="T28" fmla="*/ 181 w 349"/>
                <a:gd name="T29" fmla="*/ 430 h 473"/>
                <a:gd name="T30" fmla="*/ 122 w 349"/>
                <a:gd name="T31" fmla="*/ 337 h 473"/>
                <a:gd name="T32" fmla="*/ 122 w 349"/>
                <a:gd name="T33" fmla="*/ 227 h 473"/>
                <a:gd name="T34" fmla="*/ 196 w 349"/>
                <a:gd name="T35" fmla="*/ 188 h 473"/>
                <a:gd name="T36" fmla="*/ 271 w 349"/>
                <a:gd name="T37" fmla="*/ 305 h 473"/>
                <a:gd name="T38" fmla="*/ 181 w 349"/>
                <a:gd name="T39" fmla="*/ 43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9" h="473">
                  <a:moveTo>
                    <a:pt x="226" y="133"/>
                  </a:moveTo>
                  <a:cubicBezTo>
                    <a:pt x="188" y="133"/>
                    <a:pt x="154" y="153"/>
                    <a:pt x="122" y="185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2" y="6"/>
                    <a:pt x="119" y="0"/>
                    <a:pt x="10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" y="0"/>
                    <a:pt x="0" y="4"/>
                    <a:pt x="0" y="1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2"/>
                    <a:pt x="18" y="36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22"/>
                    <a:pt x="49" y="422"/>
                    <a:pt x="49" y="422"/>
                  </a:cubicBezTo>
                  <a:cubicBezTo>
                    <a:pt x="49" y="431"/>
                    <a:pt x="50" y="438"/>
                    <a:pt x="62" y="445"/>
                  </a:cubicBezTo>
                  <a:cubicBezTo>
                    <a:pt x="83" y="458"/>
                    <a:pt x="135" y="473"/>
                    <a:pt x="182" y="473"/>
                  </a:cubicBezTo>
                  <a:cubicBezTo>
                    <a:pt x="287" y="473"/>
                    <a:pt x="349" y="399"/>
                    <a:pt x="349" y="291"/>
                  </a:cubicBezTo>
                  <a:cubicBezTo>
                    <a:pt x="349" y="182"/>
                    <a:pt x="287" y="133"/>
                    <a:pt x="226" y="133"/>
                  </a:cubicBezTo>
                  <a:close/>
                  <a:moveTo>
                    <a:pt x="181" y="430"/>
                  </a:moveTo>
                  <a:cubicBezTo>
                    <a:pt x="131" y="430"/>
                    <a:pt x="122" y="385"/>
                    <a:pt x="122" y="337"/>
                  </a:cubicBezTo>
                  <a:cubicBezTo>
                    <a:pt x="122" y="227"/>
                    <a:pt x="122" y="227"/>
                    <a:pt x="122" y="227"/>
                  </a:cubicBezTo>
                  <a:cubicBezTo>
                    <a:pt x="143" y="205"/>
                    <a:pt x="168" y="188"/>
                    <a:pt x="196" y="188"/>
                  </a:cubicBezTo>
                  <a:cubicBezTo>
                    <a:pt x="249" y="188"/>
                    <a:pt x="271" y="244"/>
                    <a:pt x="271" y="305"/>
                  </a:cubicBezTo>
                  <a:cubicBezTo>
                    <a:pt x="271" y="390"/>
                    <a:pt x="229" y="430"/>
                    <a:pt x="181" y="4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7283450" y="6264275"/>
              <a:ext cx="222250" cy="301625"/>
            </a:xfrm>
            <a:custGeom>
              <a:avLst/>
              <a:gdLst>
                <a:gd name="T0" fmla="*/ 331 w 349"/>
                <a:gd name="T1" fmla="*/ 428 h 473"/>
                <a:gd name="T2" fmla="*/ 300 w 349"/>
                <a:gd name="T3" fmla="*/ 418 h 473"/>
                <a:gd name="T4" fmla="*/ 300 w 349"/>
                <a:gd name="T5" fmla="*/ 16 h 473"/>
                <a:gd name="T6" fmla="*/ 285 w 349"/>
                <a:gd name="T7" fmla="*/ 0 h 473"/>
                <a:gd name="T8" fmla="*/ 187 w 349"/>
                <a:gd name="T9" fmla="*/ 0 h 473"/>
                <a:gd name="T10" fmla="*/ 178 w 349"/>
                <a:gd name="T11" fmla="*/ 11 h 473"/>
                <a:gd name="T12" fmla="*/ 178 w 349"/>
                <a:gd name="T13" fmla="*/ 19 h 473"/>
                <a:gd name="T14" fmla="*/ 196 w 349"/>
                <a:gd name="T15" fmla="*/ 36 h 473"/>
                <a:gd name="T16" fmla="*/ 227 w 349"/>
                <a:gd name="T17" fmla="*/ 45 h 473"/>
                <a:gd name="T18" fmla="*/ 227 w 349"/>
                <a:gd name="T19" fmla="*/ 158 h 473"/>
                <a:gd name="T20" fmla="*/ 153 w 349"/>
                <a:gd name="T21" fmla="*/ 133 h 473"/>
                <a:gd name="T22" fmla="*/ 0 w 349"/>
                <a:gd name="T23" fmla="*/ 313 h 473"/>
                <a:gd name="T24" fmla="*/ 123 w 349"/>
                <a:gd name="T25" fmla="*/ 473 h 473"/>
                <a:gd name="T26" fmla="*/ 227 w 349"/>
                <a:gd name="T27" fmla="*/ 420 h 473"/>
                <a:gd name="T28" fmla="*/ 227 w 349"/>
                <a:gd name="T29" fmla="*/ 447 h 473"/>
                <a:gd name="T30" fmla="*/ 242 w 349"/>
                <a:gd name="T31" fmla="*/ 463 h 473"/>
                <a:gd name="T32" fmla="*/ 340 w 349"/>
                <a:gd name="T33" fmla="*/ 463 h 473"/>
                <a:gd name="T34" fmla="*/ 349 w 349"/>
                <a:gd name="T35" fmla="*/ 453 h 473"/>
                <a:gd name="T36" fmla="*/ 349 w 349"/>
                <a:gd name="T37" fmla="*/ 444 h 473"/>
                <a:gd name="T38" fmla="*/ 331 w 349"/>
                <a:gd name="T39" fmla="*/ 428 h 473"/>
                <a:gd name="T40" fmla="*/ 227 w 349"/>
                <a:gd name="T41" fmla="*/ 379 h 473"/>
                <a:gd name="T42" fmla="*/ 153 w 349"/>
                <a:gd name="T43" fmla="*/ 418 h 473"/>
                <a:gd name="T44" fmla="*/ 78 w 349"/>
                <a:gd name="T45" fmla="*/ 299 h 473"/>
                <a:gd name="T46" fmla="*/ 158 w 349"/>
                <a:gd name="T47" fmla="*/ 179 h 473"/>
                <a:gd name="T48" fmla="*/ 227 w 349"/>
                <a:gd name="T49" fmla="*/ 299 h 473"/>
                <a:gd name="T50" fmla="*/ 227 w 349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9" h="473">
                  <a:moveTo>
                    <a:pt x="331" y="428"/>
                  </a:moveTo>
                  <a:cubicBezTo>
                    <a:pt x="300" y="418"/>
                    <a:pt x="300" y="418"/>
                    <a:pt x="300" y="418"/>
                  </a:cubicBezTo>
                  <a:cubicBezTo>
                    <a:pt x="300" y="16"/>
                    <a:pt x="300" y="16"/>
                    <a:pt x="300" y="16"/>
                  </a:cubicBezTo>
                  <a:cubicBezTo>
                    <a:pt x="300" y="6"/>
                    <a:pt x="297" y="0"/>
                    <a:pt x="285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6" y="148"/>
                    <a:pt x="191" y="133"/>
                    <a:pt x="153" y="133"/>
                  </a:cubicBezTo>
                  <a:cubicBezTo>
                    <a:pt x="82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9" y="459"/>
                    <a:pt x="349" y="453"/>
                  </a:cubicBezTo>
                  <a:cubicBezTo>
                    <a:pt x="349" y="444"/>
                    <a:pt x="349" y="444"/>
                    <a:pt x="349" y="444"/>
                  </a:cubicBezTo>
                  <a:cubicBezTo>
                    <a:pt x="349" y="432"/>
                    <a:pt x="345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6" y="401"/>
                    <a:pt x="182" y="418"/>
                    <a:pt x="153" y="418"/>
                  </a:cubicBezTo>
                  <a:cubicBezTo>
                    <a:pt x="100" y="418"/>
                    <a:pt x="78" y="362"/>
                    <a:pt x="78" y="299"/>
                  </a:cubicBezTo>
                  <a:cubicBezTo>
                    <a:pt x="78" y="225"/>
                    <a:pt x="110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6816725" y="6348413"/>
              <a:ext cx="204788" cy="217488"/>
            </a:xfrm>
            <a:custGeom>
              <a:avLst/>
              <a:gdLst>
                <a:gd name="T0" fmla="*/ 168 w 322"/>
                <a:gd name="T1" fmla="*/ 0 h 340"/>
                <a:gd name="T2" fmla="*/ 0 w 322"/>
                <a:gd name="T3" fmla="*/ 178 h 340"/>
                <a:gd name="T4" fmla="*/ 154 w 322"/>
                <a:gd name="T5" fmla="*/ 340 h 340"/>
                <a:gd name="T6" fmla="*/ 322 w 322"/>
                <a:gd name="T7" fmla="*/ 162 h 340"/>
                <a:gd name="T8" fmla="*/ 168 w 322"/>
                <a:gd name="T9" fmla="*/ 0 h 340"/>
                <a:gd name="T10" fmla="*/ 162 w 322"/>
                <a:gd name="T11" fmla="*/ 294 h 340"/>
                <a:gd name="T12" fmla="*/ 76 w 322"/>
                <a:gd name="T13" fmla="*/ 170 h 340"/>
                <a:gd name="T14" fmla="*/ 162 w 322"/>
                <a:gd name="T15" fmla="*/ 46 h 340"/>
                <a:gd name="T16" fmla="*/ 248 w 322"/>
                <a:gd name="T17" fmla="*/ 170 h 340"/>
                <a:gd name="T18" fmla="*/ 162 w 322"/>
                <a:gd name="T19" fmla="*/ 29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2" h="340">
                  <a:moveTo>
                    <a:pt x="168" y="0"/>
                  </a:moveTo>
                  <a:cubicBezTo>
                    <a:pt x="56" y="0"/>
                    <a:pt x="0" y="86"/>
                    <a:pt x="0" y="178"/>
                  </a:cubicBezTo>
                  <a:cubicBezTo>
                    <a:pt x="0" y="264"/>
                    <a:pt x="48" y="340"/>
                    <a:pt x="154" y="340"/>
                  </a:cubicBezTo>
                  <a:cubicBezTo>
                    <a:pt x="266" y="340"/>
                    <a:pt x="322" y="254"/>
                    <a:pt x="322" y="162"/>
                  </a:cubicBezTo>
                  <a:cubicBezTo>
                    <a:pt x="322" y="76"/>
                    <a:pt x="273" y="0"/>
                    <a:pt x="168" y="0"/>
                  </a:cubicBezTo>
                  <a:close/>
                  <a:moveTo>
                    <a:pt x="162" y="294"/>
                  </a:moveTo>
                  <a:cubicBezTo>
                    <a:pt x="108" y="294"/>
                    <a:pt x="76" y="241"/>
                    <a:pt x="76" y="170"/>
                  </a:cubicBezTo>
                  <a:cubicBezTo>
                    <a:pt x="76" y="100"/>
                    <a:pt x="107" y="46"/>
                    <a:pt x="162" y="46"/>
                  </a:cubicBezTo>
                  <a:cubicBezTo>
                    <a:pt x="215" y="46"/>
                    <a:pt x="248" y="98"/>
                    <a:pt x="248" y="170"/>
                  </a:cubicBezTo>
                  <a:cubicBezTo>
                    <a:pt x="248" y="240"/>
                    <a:pt x="216" y="294"/>
                    <a:pt x="162" y="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8139113" y="6348413"/>
              <a:ext cx="155575" cy="217488"/>
            </a:xfrm>
            <a:custGeom>
              <a:avLst/>
              <a:gdLst>
                <a:gd name="T0" fmla="*/ 247 w 247"/>
                <a:gd name="T1" fmla="*/ 22 h 340"/>
                <a:gd name="T2" fmla="*/ 238 w 247"/>
                <a:gd name="T3" fmla="*/ 11 h 340"/>
                <a:gd name="T4" fmla="*/ 165 w 247"/>
                <a:gd name="T5" fmla="*/ 0 h 340"/>
                <a:gd name="T6" fmla="*/ 0 w 247"/>
                <a:gd name="T7" fmla="*/ 170 h 340"/>
                <a:gd name="T8" fmla="*/ 165 w 247"/>
                <a:gd name="T9" fmla="*/ 340 h 340"/>
                <a:gd name="T10" fmla="*/ 238 w 247"/>
                <a:gd name="T11" fmla="*/ 329 h 340"/>
                <a:gd name="T12" fmla="*/ 247 w 247"/>
                <a:gd name="T13" fmla="*/ 318 h 340"/>
                <a:gd name="T14" fmla="*/ 247 w 247"/>
                <a:gd name="T15" fmla="*/ 269 h 340"/>
                <a:gd name="T16" fmla="*/ 243 w 247"/>
                <a:gd name="T17" fmla="*/ 262 h 340"/>
                <a:gd name="T18" fmla="*/ 231 w 247"/>
                <a:gd name="T19" fmla="*/ 266 h 340"/>
                <a:gd name="T20" fmla="*/ 169 w 247"/>
                <a:gd name="T21" fmla="*/ 281 h 340"/>
                <a:gd name="T22" fmla="*/ 71 w 247"/>
                <a:gd name="T23" fmla="*/ 170 h 340"/>
                <a:gd name="T24" fmla="*/ 169 w 247"/>
                <a:gd name="T25" fmla="*/ 59 h 340"/>
                <a:gd name="T26" fmla="*/ 231 w 247"/>
                <a:gd name="T27" fmla="*/ 74 h 340"/>
                <a:gd name="T28" fmla="*/ 243 w 247"/>
                <a:gd name="T29" fmla="*/ 78 h 340"/>
                <a:gd name="T30" fmla="*/ 247 w 247"/>
                <a:gd name="T31" fmla="*/ 71 h 340"/>
                <a:gd name="T32" fmla="*/ 247 w 247"/>
                <a:gd name="T33" fmla="*/ 22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340">
                  <a:moveTo>
                    <a:pt x="247" y="22"/>
                  </a:moveTo>
                  <a:cubicBezTo>
                    <a:pt x="247" y="14"/>
                    <a:pt x="245" y="14"/>
                    <a:pt x="238" y="11"/>
                  </a:cubicBezTo>
                  <a:cubicBezTo>
                    <a:pt x="222" y="5"/>
                    <a:pt x="194" y="0"/>
                    <a:pt x="165" y="0"/>
                  </a:cubicBezTo>
                  <a:cubicBezTo>
                    <a:pt x="34" y="0"/>
                    <a:pt x="0" y="92"/>
                    <a:pt x="0" y="170"/>
                  </a:cubicBezTo>
                  <a:cubicBezTo>
                    <a:pt x="0" y="249"/>
                    <a:pt x="33" y="340"/>
                    <a:pt x="165" y="340"/>
                  </a:cubicBezTo>
                  <a:cubicBezTo>
                    <a:pt x="194" y="340"/>
                    <a:pt x="222" y="335"/>
                    <a:pt x="238" y="329"/>
                  </a:cubicBezTo>
                  <a:cubicBezTo>
                    <a:pt x="245" y="326"/>
                    <a:pt x="247" y="326"/>
                    <a:pt x="247" y="318"/>
                  </a:cubicBezTo>
                  <a:cubicBezTo>
                    <a:pt x="247" y="269"/>
                    <a:pt x="247" y="269"/>
                    <a:pt x="247" y="269"/>
                  </a:cubicBezTo>
                  <a:cubicBezTo>
                    <a:pt x="247" y="264"/>
                    <a:pt x="246" y="262"/>
                    <a:pt x="243" y="262"/>
                  </a:cubicBezTo>
                  <a:cubicBezTo>
                    <a:pt x="241" y="262"/>
                    <a:pt x="237" y="264"/>
                    <a:pt x="231" y="266"/>
                  </a:cubicBezTo>
                  <a:cubicBezTo>
                    <a:pt x="221" y="271"/>
                    <a:pt x="199" y="281"/>
                    <a:pt x="169" y="281"/>
                  </a:cubicBezTo>
                  <a:cubicBezTo>
                    <a:pt x="108" y="281"/>
                    <a:pt x="71" y="244"/>
                    <a:pt x="71" y="170"/>
                  </a:cubicBezTo>
                  <a:cubicBezTo>
                    <a:pt x="71" y="95"/>
                    <a:pt x="108" y="59"/>
                    <a:pt x="169" y="59"/>
                  </a:cubicBezTo>
                  <a:cubicBezTo>
                    <a:pt x="199" y="59"/>
                    <a:pt x="221" y="69"/>
                    <a:pt x="231" y="74"/>
                  </a:cubicBezTo>
                  <a:cubicBezTo>
                    <a:pt x="237" y="76"/>
                    <a:pt x="241" y="78"/>
                    <a:pt x="243" y="78"/>
                  </a:cubicBezTo>
                  <a:cubicBezTo>
                    <a:pt x="246" y="78"/>
                    <a:pt x="247" y="76"/>
                    <a:pt x="247" y="71"/>
                  </a:cubicBezTo>
                  <a:lnTo>
                    <a:pt x="247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7542213" y="6354763"/>
              <a:ext cx="200025" cy="211138"/>
            </a:xfrm>
            <a:custGeom>
              <a:avLst/>
              <a:gdLst>
                <a:gd name="T0" fmla="*/ 9 w 317"/>
                <a:gd name="T1" fmla="*/ 0 h 330"/>
                <a:gd name="T2" fmla="*/ 0 w 317"/>
                <a:gd name="T3" fmla="*/ 10 h 330"/>
                <a:gd name="T4" fmla="*/ 0 w 317"/>
                <a:gd name="T5" fmla="*/ 19 h 330"/>
                <a:gd name="T6" fmla="*/ 18 w 317"/>
                <a:gd name="T7" fmla="*/ 35 h 330"/>
                <a:gd name="T8" fmla="*/ 49 w 317"/>
                <a:gd name="T9" fmla="*/ 44 h 330"/>
                <a:gd name="T10" fmla="*/ 49 w 317"/>
                <a:gd name="T11" fmla="*/ 193 h 330"/>
                <a:gd name="T12" fmla="*/ 152 w 317"/>
                <a:gd name="T13" fmla="*/ 330 h 330"/>
                <a:gd name="T14" fmla="*/ 247 w 317"/>
                <a:gd name="T15" fmla="*/ 280 h 330"/>
                <a:gd name="T16" fmla="*/ 249 w 317"/>
                <a:gd name="T17" fmla="*/ 280 h 330"/>
                <a:gd name="T18" fmla="*/ 249 w 317"/>
                <a:gd name="T19" fmla="*/ 312 h 330"/>
                <a:gd name="T20" fmla="*/ 257 w 317"/>
                <a:gd name="T21" fmla="*/ 320 h 330"/>
                <a:gd name="T22" fmla="*/ 309 w 317"/>
                <a:gd name="T23" fmla="*/ 320 h 330"/>
                <a:gd name="T24" fmla="*/ 317 w 317"/>
                <a:gd name="T25" fmla="*/ 312 h 330"/>
                <a:gd name="T26" fmla="*/ 317 w 317"/>
                <a:gd name="T27" fmla="*/ 8 h 330"/>
                <a:gd name="T28" fmla="*/ 309 w 317"/>
                <a:gd name="T29" fmla="*/ 0 h 330"/>
                <a:gd name="T30" fmla="*/ 255 w 317"/>
                <a:gd name="T31" fmla="*/ 0 h 330"/>
                <a:gd name="T32" fmla="*/ 247 w 317"/>
                <a:gd name="T33" fmla="*/ 8 h 330"/>
                <a:gd name="T34" fmla="*/ 247 w 317"/>
                <a:gd name="T35" fmla="*/ 226 h 330"/>
                <a:gd name="T36" fmla="*/ 173 w 317"/>
                <a:gd name="T37" fmla="*/ 268 h 330"/>
                <a:gd name="T38" fmla="*/ 119 w 317"/>
                <a:gd name="T39" fmla="*/ 173 h 330"/>
                <a:gd name="T40" fmla="*/ 119 w 317"/>
                <a:gd name="T41" fmla="*/ 8 h 330"/>
                <a:gd name="T42" fmla="*/ 111 w 317"/>
                <a:gd name="T43" fmla="*/ 0 h 330"/>
                <a:gd name="T44" fmla="*/ 9 w 317"/>
                <a:gd name="T45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7" h="330">
                  <a:moveTo>
                    <a:pt x="9" y="0"/>
                  </a:move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49" y="306"/>
                    <a:pt x="99" y="330"/>
                    <a:pt x="152" y="330"/>
                  </a:cubicBezTo>
                  <a:cubicBezTo>
                    <a:pt x="194" y="330"/>
                    <a:pt x="221" y="314"/>
                    <a:pt x="247" y="280"/>
                  </a:cubicBezTo>
                  <a:cubicBezTo>
                    <a:pt x="249" y="280"/>
                    <a:pt x="249" y="280"/>
                    <a:pt x="249" y="280"/>
                  </a:cubicBezTo>
                  <a:cubicBezTo>
                    <a:pt x="249" y="312"/>
                    <a:pt x="249" y="312"/>
                    <a:pt x="249" y="312"/>
                  </a:cubicBezTo>
                  <a:cubicBezTo>
                    <a:pt x="249" y="318"/>
                    <a:pt x="251" y="320"/>
                    <a:pt x="257" y="320"/>
                  </a:cubicBezTo>
                  <a:cubicBezTo>
                    <a:pt x="309" y="320"/>
                    <a:pt x="309" y="320"/>
                    <a:pt x="309" y="320"/>
                  </a:cubicBezTo>
                  <a:cubicBezTo>
                    <a:pt x="315" y="320"/>
                    <a:pt x="317" y="318"/>
                    <a:pt x="317" y="312"/>
                  </a:cubicBezTo>
                  <a:cubicBezTo>
                    <a:pt x="317" y="8"/>
                    <a:pt x="317" y="8"/>
                    <a:pt x="317" y="8"/>
                  </a:cubicBezTo>
                  <a:cubicBezTo>
                    <a:pt x="317" y="2"/>
                    <a:pt x="315" y="0"/>
                    <a:pt x="309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49" y="0"/>
                    <a:pt x="247" y="2"/>
                    <a:pt x="247" y="8"/>
                  </a:cubicBezTo>
                  <a:cubicBezTo>
                    <a:pt x="247" y="226"/>
                    <a:pt x="247" y="226"/>
                    <a:pt x="247" y="226"/>
                  </a:cubicBezTo>
                  <a:cubicBezTo>
                    <a:pt x="227" y="255"/>
                    <a:pt x="202" y="268"/>
                    <a:pt x="173" y="268"/>
                  </a:cubicBezTo>
                  <a:cubicBezTo>
                    <a:pt x="122" y="268"/>
                    <a:pt x="119" y="231"/>
                    <a:pt x="119" y="173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19" y="2"/>
                    <a:pt x="116" y="0"/>
                    <a:pt x="111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7799388" y="6348413"/>
              <a:ext cx="295275" cy="211138"/>
            </a:xfrm>
            <a:custGeom>
              <a:avLst/>
              <a:gdLst>
                <a:gd name="T0" fmla="*/ 0 w 467"/>
                <a:gd name="T1" fmla="*/ 322 h 330"/>
                <a:gd name="T2" fmla="*/ 8 w 467"/>
                <a:gd name="T3" fmla="*/ 330 h 330"/>
                <a:gd name="T4" fmla="*/ 62 w 467"/>
                <a:gd name="T5" fmla="*/ 330 h 330"/>
                <a:gd name="T6" fmla="*/ 70 w 467"/>
                <a:gd name="T7" fmla="*/ 322 h 330"/>
                <a:gd name="T8" fmla="*/ 70 w 467"/>
                <a:gd name="T9" fmla="*/ 104 h 330"/>
                <a:gd name="T10" fmla="*/ 145 w 467"/>
                <a:gd name="T11" fmla="*/ 62 h 330"/>
                <a:gd name="T12" fmla="*/ 198 w 467"/>
                <a:gd name="T13" fmla="*/ 157 h 330"/>
                <a:gd name="T14" fmla="*/ 198 w 467"/>
                <a:gd name="T15" fmla="*/ 322 h 330"/>
                <a:gd name="T16" fmla="*/ 206 w 467"/>
                <a:gd name="T17" fmla="*/ 330 h 330"/>
                <a:gd name="T18" fmla="*/ 261 w 467"/>
                <a:gd name="T19" fmla="*/ 330 h 330"/>
                <a:gd name="T20" fmla="*/ 268 w 467"/>
                <a:gd name="T21" fmla="*/ 322 h 330"/>
                <a:gd name="T22" fmla="*/ 268 w 467"/>
                <a:gd name="T23" fmla="*/ 104 h 330"/>
                <a:gd name="T24" fmla="*/ 343 w 467"/>
                <a:gd name="T25" fmla="*/ 62 h 330"/>
                <a:gd name="T26" fmla="*/ 397 w 467"/>
                <a:gd name="T27" fmla="*/ 157 h 330"/>
                <a:gd name="T28" fmla="*/ 397 w 467"/>
                <a:gd name="T29" fmla="*/ 322 h 330"/>
                <a:gd name="T30" fmla="*/ 405 w 467"/>
                <a:gd name="T31" fmla="*/ 330 h 330"/>
                <a:gd name="T32" fmla="*/ 459 w 467"/>
                <a:gd name="T33" fmla="*/ 330 h 330"/>
                <a:gd name="T34" fmla="*/ 467 w 467"/>
                <a:gd name="T35" fmla="*/ 322 h 330"/>
                <a:gd name="T36" fmla="*/ 467 w 467"/>
                <a:gd name="T37" fmla="*/ 137 h 330"/>
                <a:gd name="T38" fmla="*/ 363 w 467"/>
                <a:gd name="T39" fmla="*/ 0 h 330"/>
                <a:gd name="T40" fmla="*/ 253 w 467"/>
                <a:gd name="T41" fmla="*/ 54 h 330"/>
                <a:gd name="T42" fmla="*/ 165 w 467"/>
                <a:gd name="T43" fmla="*/ 0 h 330"/>
                <a:gd name="T44" fmla="*/ 70 w 467"/>
                <a:gd name="T45" fmla="*/ 50 h 330"/>
                <a:gd name="T46" fmla="*/ 68 w 467"/>
                <a:gd name="T47" fmla="*/ 50 h 330"/>
                <a:gd name="T48" fmla="*/ 68 w 467"/>
                <a:gd name="T49" fmla="*/ 18 h 330"/>
                <a:gd name="T50" fmla="*/ 60 w 467"/>
                <a:gd name="T51" fmla="*/ 10 h 330"/>
                <a:gd name="T52" fmla="*/ 8 w 467"/>
                <a:gd name="T53" fmla="*/ 10 h 330"/>
                <a:gd name="T54" fmla="*/ 0 w 467"/>
                <a:gd name="T55" fmla="*/ 18 h 330"/>
                <a:gd name="T56" fmla="*/ 0 w 467"/>
                <a:gd name="T57" fmla="*/ 32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7" h="330">
                  <a:moveTo>
                    <a:pt x="0" y="322"/>
                  </a:moveTo>
                  <a:cubicBezTo>
                    <a:pt x="0" y="328"/>
                    <a:pt x="2" y="330"/>
                    <a:pt x="8" y="330"/>
                  </a:cubicBezTo>
                  <a:cubicBezTo>
                    <a:pt x="62" y="330"/>
                    <a:pt x="62" y="330"/>
                    <a:pt x="62" y="330"/>
                  </a:cubicBezTo>
                  <a:cubicBezTo>
                    <a:pt x="68" y="330"/>
                    <a:pt x="70" y="328"/>
                    <a:pt x="70" y="32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91" y="75"/>
                    <a:pt x="115" y="62"/>
                    <a:pt x="145" y="62"/>
                  </a:cubicBezTo>
                  <a:cubicBezTo>
                    <a:pt x="196" y="62"/>
                    <a:pt x="198" y="99"/>
                    <a:pt x="198" y="157"/>
                  </a:cubicBezTo>
                  <a:cubicBezTo>
                    <a:pt x="198" y="322"/>
                    <a:pt x="198" y="322"/>
                    <a:pt x="198" y="322"/>
                  </a:cubicBezTo>
                  <a:cubicBezTo>
                    <a:pt x="198" y="328"/>
                    <a:pt x="200" y="330"/>
                    <a:pt x="206" y="330"/>
                  </a:cubicBezTo>
                  <a:cubicBezTo>
                    <a:pt x="261" y="330"/>
                    <a:pt x="261" y="330"/>
                    <a:pt x="261" y="330"/>
                  </a:cubicBezTo>
                  <a:cubicBezTo>
                    <a:pt x="267" y="330"/>
                    <a:pt x="268" y="328"/>
                    <a:pt x="268" y="322"/>
                  </a:cubicBezTo>
                  <a:cubicBezTo>
                    <a:pt x="268" y="104"/>
                    <a:pt x="268" y="104"/>
                    <a:pt x="268" y="104"/>
                  </a:cubicBezTo>
                  <a:cubicBezTo>
                    <a:pt x="289" y="75"/>
                    <a:pt x="313" y="62"/>
                    <a:pt x="343" y="62"/>
                  </a:cubicBezTo>
                  <a:cubicBezTo>
                    <a:pt x="394" y="62"/>
                    <a:pt x="397" y="99"/>
                    <a:pt x="397" y="157"/>
                  </a:cubicBezTo>
                  <a:cubicBezTo>
                    <a:pt x="397" y="322"/>
                    <a:pt x="397" y="322"/>
                    <a:pt x="397" y="322"/>
                  </a:cubicBezTo>
                  <a:cubicBezTo>
                    <a:pt x="397" y="328"/>
                    <a:pt x="399" y="330"/>
                    <a:pt x="405" y="330"/>
                  </a:cubicBezTo>
                  <a:cubicBezTo>
                    <a:pt x="459" y="330"/>
                    <a:pt x="459" y="330"/>
                    <a:pt x="459" y="330"/>
                  </a:cubicBezTo>
                  <a:cubicBezTo>
                    <a:pt x="465" y="330"/>
                    <a:pt x="467" y="328"/>
                    <a:pt x="467" y="322"/>
                  </a:cubicBezTo>
                  <a:cubicBezTo>
                    <a:pt x="467" y="137"/>
                    <a:pt x="467" y="137"/>
                    <a:pt x="467" y="137"/>
                  </a:cubicBezTo>
                  <a:cubicBezTo>
                    <a:pt x="467" y="23"/>
                    <a:pt x="417" y="0"/>
                    <a:pt x="363" y="0"/>
                  </a:cubicBezTo>
                  <a:cubicBezTo>
                    <a:pt x="316" y="0"/>
                    <a:pt x="283" y="18"/>
                    <a:pt x="253" y="54"/>
                  </a:cubicBezTo>
                  <a:cubicBezTo>
                    <a:pt x="235" y="12"/>
                    <a:pt x="201" y="0"/>
                    <a:pt x="165" y="0"/>
                  </a:cubicBezTo>
                  <a:cubicBezTo>
                    <a:pt x="124" y="0"/>
                    <a:pt x="97" y="16"/>
                    <a:pt x="70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8" y="12"/>
                    <a:pt x="65" y="10"/>
                    <a:pt x="60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2" y="10"/>
                    <a:pt x="0" y="12"/>
                    <a:pt x="0" y="18"/>
                  </a:cubicBezTo>
                  <a:lnTo>
                    <a:pt x="0" y="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830333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22000" y="782946"/>
            <a:ext cx="8100000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22000" y="1525378"/>
            <a:ext cx="8100000" cy="31526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810807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810807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810807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522000" y="468000"/>
            <a:ext cx="8100000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522000" y="4680000"/>
            <a:ext cx="8100000" cy="8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4811400"/>
            <a:ext cx="1148400" cy="14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1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50" r:id="rId3"/>
    <p:sldLayoutId id="2147483660" r:id="rId4"/>
    <p:sldLayoutId id="2147483652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7" r:id="rId11"/>
    <p:sldLayoutId id="2147483668" r:id="rId12"/>
  </p:sldLayoutIdLst>
  <p:hf sldNum="0" hdr="0" ftr="0" dt="0"/>
  <p:txStyles>
    <p:titleStyle>
      <a:lvl1pPr algn="l" defTabSz="914400" rtl="0" eaLnBrk="1" latinLnBrk="0" hangingPunct="1">
        <a:lnSpc>
          <a:spcPts val="42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2263" indent="-322263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325438" algn="l" defTabSz="914400" rtl="0" eaLnBrk="1" latinLnBrk="0" hangingPunct="1">
        <a:lnSpc>
          <a:spcPts val="25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9963" indent="-323850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93813" indent="-322263" algn="l" defTabSz="914400" rtl="0" eaLnBrk="1" latinLnBrk="0" hangingPunct="1">
        <a:lnSpc>
          <a:spcPts val="25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50" indent="-323850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D3B8709-42FC-4004-88C2-556448F2B0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/>
            </a:r>
            <a:br>
              <a:rPr lang="nl-NL" dirty="0"/>
            </a:br>
            <a:r>
              <a:rPr lang="nl-NL" dirty="0" err="1"/>
              <a:t>Minimal</a:t>
            </a:r>
            <a:r>
              <a:rPr lang="nl-NL" dirty="0"/>
              <a:t> change </a:t>
            </a:r>
            <a:r>
              <a:rPr lang="nl-NL" dirty="0" err="1"/>
              <a:t>disease</a:t>
            </a:r>
            <a:r>
              <a:rPr lang="nl-NL" dirty="0"/>
              <a:t> en focale segmentale </a:t>
            </a:r>
            <a:r>
              <a:rPr lang="nl-NL" dirty="0" err="1"/>
              <a:t>glomerulosclerose</a:t>
            </a:r>
            <a:r>
              <a:rPr lang="nl-NL" dirty="0"/>
              <a:t> (MCD en FSGS)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5CBD5BD2-821A-47A4-B894-994A5B99AF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367F1474-3AD5-4910-8E7A-C9883D6B06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Rutger Maas</a:t>
            </a:r>
          </a:p>
          <a:p>
            <a:r>
              <a:rPr lang="nl-NL" dirty="0"/>
              <a:t>4 oktober 2021</a:t>
            </a:r>
          </a:p>
        </p:txBody>
      </p:sp>
    </p:spTree>
    <p:extLst>
      <p:ext uri="{BB962C8B-B14F-4D97-AF65-F5344CB8AC3E}">
        <p14:creationId xmlns:p14="http://schemas.microsoft.com/office/powerpoint/2010/main" val="3635209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AE05FD3-6698-49BB-A655-ECC7A49FD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Relapse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7774D0C3-2E06-492E-AAD3-A079B7B19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000" y="1451083"/>
            <a:ext cx="8100000" cy="3152632"/>
          </a:xfrm>
        </p:spPr>
        <p:txBody>
          <a:bodyPr/>
          <a:lstStyle/>
          <a:p>
            <a:r>
              <a:rPr lang="nl-NL" dirty="0"/>
              <a:t>Merendeel van de patiënten heeft 1 of meer relapses</a:t>
            </a:r>
          </a:p>
          <a:p>
            <a:endParaRPr lang="nl-NL" dirty="0" smtClean="0"/>
          </a:p>
          <a:p>
            <a:r>
              <a:rPr lang="nl-NL" dirty="0" smtClean="0"/>
              <a:t>Weinig </a:t>
            </a:r>
            <a:r>
              <a:rPr lang="nl-NL" dirty="0"/>
              <a:t>relapses -&gt; opnieuw prednison mogelijk </a:t>
            </a:r>
          </a:p>
          <a:p>
            <a:endParaRPr lang="nl-NL" dirty="0" smtClean="0"/>
          </a:p>
          <a:p>
            <a:r>
              <a:rPr lang="nl-NL" dirty="0" smtClean="0"/>
              <a:t>Frequente </a:t>
            </a:r>
            <a:r>
              <a:rPr lang="nl-NL" dirty="0"/>
              <a:t>relapses/prednisonafhankelijk (+/- 33%): ook andere middelen</a:t>
            </a:r>
          </a:p>
          <a:p>
            <a:endParaRPr lang="nl-NL" dirty="0" smtClean="0"/>
          </a:p>
          <a:p>
            <a:r>
              <a:rPr lang="nl-NL" dirty="0" smtClean="0"/>
              <a:t>Patiënten </a:t>
            </a:r>
            <a:r>
              <a:rPr lang="nl-NL" dirty="0"/>
              <a:t>met prednisongevoelig nefrotisch syndroom zijn ook gevoelig voor andere middelen</a:t>
            </a:r>
          </a:p>
          <a:p>
            <a:endParaRPr lang="nl-NL" dirty="0" smtClean="0"/>
          </a:p>
          <a:p>
            <a:r>
              <a:rPr lang="nl-NL" dirty="0" smtClean="0"/>
              <a:t>Cyclofosfamide</a:t>
            </a:r>
            <a:r>
              <a:rPr lang="nl-NL" dirty="0"/>
              <a:t>; ciclosporine/</a:t>
            </a:r>
            <a:r>
              <a:rPr lang="nl-NL" dirty="0" err="1"/>
              <a:t>tacrolimus</a:t>
            </a:r>
            <a:r>
              <a:rPr lang="nl-NL" dirty="0"/>
              <a:t>; </a:t>
            </a:r>
            <a:r>
              <a:rPr lang="nl-NL" dirty="0" err="1"/>
              <a:t>mycofenolaat</a:t>
            </a:r>
            <a:r>
              <a:rPr lang="nl-NL" dirty="0"/>
              <a:t> </a:t>
            </a:r>
            <a:r>
              <a:rPr lang="nl-NL" dirty="0" err="1"/>
              <a:t>mofetil</a:t>
            </a:r>
            <a:r>
              <a:rPr lang="nl-NL" dirty="0"/>
              <a:t>; </a:t>
            </a:r>
            <a:r>
              <a:rPr lang="nl-NL" dirty="0" err="1"/>
              <a:t>rituximab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00460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5900" y="219586"/>
            <a:ext cx="6172200" cy="610450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/>
              <a:t>FSGS kent meerdere oorzaken</a:t>
            </a:r>
            <a:endParaRPr lang="nl-NL" sz="3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898" y="927157"/>
            <a:ext cx="5419781" cy="3739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5840098" y="4871840"/>
            <a:ext cx="21323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50" dirty="0" err="1"/>
              <a:t>Deegens</a:t>
            </a:r>
            <a:r>
              <a:rPr lang="nl-NL" sz="1050" dirty="0"/>
              <a:t> &amp; Wetzels </a:t>
            </a:r>
            <a:r>
              <a:rPr lang="nl-NL" sz="1050" dirty="0" err="1"/>
              <a:t>Kidney</a:t>
            </a:r>
            <a:r>
              <a:rPr lang="nl-NL" sz="1050" dirty="0"/>
              <a:t> Int 2011</a:t>
            </a:r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xmlns="" id="{F3E344AD-7114-4AB2-B445-AA8D29E575E7}"/>
              </a:ext>
            </a:extLst>
          </p:cNvPr>
          <p:cNvSpPr/>
          <p:nvPr/>
        </p:nvSpPr>
        <p:spPr>
          <a:xfrm>
            <a:off x="3718398" y="3859449"/>
            <a:ext cx="1021404" cy="904176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</p:spTree>
    <p:extLst>
      <p:ext uri="{BB962C8B-B14F-4D97-AF65-F5344CB8AC3E}">
        <p14:creationId xmlns:p14="http://schemas.microsoft.com/office/powerpoint/2010/main" val="3958631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8377E504-FB98-499E-B254-163B3CA0F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938" y="900581"/>
            <a:ext cx="8069982" cy="318303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xmlns="" id="{108DAAF3-1F30-4F64-9DE7-4C0AD6F3859C}"/>
              </a:ext>
            </a:extLst>
          </p:cNvPr>
          <p:cNvSpPr txBox="1"/>
          <p:nvPr/>
        </p:nvSpPr>
        <p:spPr>
          <a:xfrm>
            <a:off x="571500" y="4349115"/>
            <a:ext cx="660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Indeling van FSGS naar verschillende oorzaken (KDIGO richtlijn 2021)</a:t>
            </a:r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xmlns="" id="{6D596067-D990-4243-9A39-AB8F9DADD6AB}"/>
              </a:ext>
            </a:extLst>
          </p:cNvPr>
          <p:cNvSpPr/>
          <p:nvPr/>
        </p:nvSpPr>
        <p:spPr>
          <a:xfrm>
            <a:off x="474345" y="1885950"/>
            <a:ext cx="2137410" cy="19545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0FA393AA-0D55-46AC-B7D7-CB7C480BBCD8}"/>
              </a:ext>
            </a:extLst>
          </p:cNvPr>
          <p:cNvSpPr txBox="1"/>
          <p:nvPr/>
        </p:nvSpPr>
        <p:spPr>
          <a:xfrm>
            <a:off x="381979" y="1320165"/>
            <a:ext cx="2469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>
                <a:solidFill>
                  <a:srgbClr val="FF0000"/>
                </a:solidFill>
              </a:rPr>
              <a:t>Afweeronderdrukkende</a:t>
            </a:r>
            <a:r>
              <a:rPr lang="nl-NL" dirty="0">
                <a:solidFill>
                  <a:srgbClr val="FF0000"/>
                </a:solidFill>
              </a:rPr>
              <a:t> </a:t>
            </a:r>
          </a:p>
          <a:p>
            <a:r>
              <a:rPr lang="nl-NL" dirty="0">
                <a:solidFill>
                  <a:srgbClr val="FF0000"/>
                </a:solidFill>
              </a:rPr>
              <a:t>therapie</a:t>
            </a:r>
          </a:p>
        </p:txBody>
      </p:sp>
    </p:spTree>
    <p:extLst>
      <p:ext uri="{BB962C8B-B14F-4D97-AF65-F5344CB8AC3E}">
        <p14:creationId xmlns:p14="http://schemas.microsoft.com/office/powerpoint/2010/main" val="3588834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66D8C9C-3603-450B-8E0F-DCAEA7607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649989"/>
            <a:ext cx="8100000" cy="533400"/>
          </a:xfrm>
        </p:spPr>
        <p:txBody>
          <a:bodyPr/>
          <a:lstStyle/>
          <a:p>
            <a:r>
              <a:rPr lang="nl-NL" sz="3600" dirty="0"/>
              <a:t>Onderzoek gericht op oorzaak FSGS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3BCF8DD8-3FD3-4056-A00F-5A968C005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1600" dirty="0"/>
              <a:t>Ontstaan en beloop van klachten (met name oedeem)</a:t>
            </a:r>
          </a:p>
          <a:p>
            <a:r>
              <a:rPr lang="nl-NL" sz="1600" dirty="0"/>
              <a:t>Aanwijzing voor </a:t>
            </a:r>
            <a:r>
              <a:rPr lang="nl-NL" sz="1600" dirty="0" smtClean="0"/>
              <a:t>pre-existente</a:t>
            </a:r>
            <a:r>
              <a:rPr lang="nl-NL" sz="1600" dirty="0" smtClean="0"/>
              <a:t> nierproblemen</a:t>
            </a:r>
            <a:endParaRPr lang="nl-NL" sz="1600" dirty="0"/>
          </a:p>
          <a:p>
            <a:r>
              <a:rPr lang="nl-NL" sz="1600" dirty="0"/>
              <a:t>Chronische ziekten </a:t>
            </a:r>
            <a:r>
              <a:rPr lang="nl-NL" sz="1600" dirty="0" smtClean="0"/>
              <a:t>(systeemziekten, virale infectieziekten)</a:t>
            </a:r>
            <a:endParaRPr lang="nl-NL" sz="1600" dirty="0"/>
          </a:p>
          <a:p>
            <a:r>
              <a:rPr lang="nl-NL" sz="1600" dirty="0" err="1"/>
              <a:t>Familie-anamnese</a:t>
            </a:r>
            <a:endParaRPr lang="nl-NL" sz="1600" dirty="0"/>
          </a:p>
          <a:p>
            <a:r>
              <a:rPr lang="nl-NL" sz="1600" dirty="0"/>
              <a:t>Laboratoriumonderzoek: </a:t>
            </a:r>
            <a:r>
              <a:rPr lang="nl-NL" sz="1600" dirty="0" smtClean="0"/>
              <a:t>met name </a:t>
            </a:r>
            <a:r>
              <a:rPr lang="nl-NL" sz="1600" dirty="0" smtClean="0"/>
              <a:t>serum albumine en </a:t>
            </a:r>
            <a:r>
              <a:rPr lang="nl-NL" sz="1600" dirty="0" err="1" smtClean="0"/>
              <a:t>proteinurie</a:t>
            </a:r>
            <a:endParaRPr lang="nl-NL" sz="1600" dirty="0"/>
          </a:p>
          <a:p>
            <a:r>
              <a:rPr lang="nl-NL" sz="1600" dirty="0"/>
              <a:t>Beoordeling van het </a:t>
            </a:r>
            <a:r>
              <a:rPr lang="nl-NL" sz="1600" dirty="0" err="1"/>
              <a:t>nierbiopt</a:t>
            </a:r>
            <a:r>
              <a:rPr lang="nl-NL" sz="1600" dirty="0"/>
              <a:t>: specifiek ook </a:t>
            </a:r>
            <a:r>
              <a:rPr lang="nl-NL" sz="1600" dirty="0" err="1"/>
              <a:t>electronenmicriscopie</a:t>
            </a:r>
            <a:r>
              <a:rPr lang="nl-NL" sz="1600" dirty="0"/>
              <a:t> (versmelting van </a:t>
            </a:r>
            <a:r>
              <a:rPr lang="nl-NL" sz="1600" dirty="0" smtClean="0"/>
              <a:t>podocyten, afwijkingen basaalmembraan, deposities)</a:t>
            </a:r>
            <a:endParaRPr lang="nl-NL" sz="1600" dirty="0"/>
          </a:p>
          <a:p>
            <a:endParaRPr lang="nl-NL" sz="1600" dirty="0"/>
          </a:p>
          <a:p>
            <a:r>
              <a:rPr lang="nl-NL" sz="1600" dirty="0"/>
              <a:t>Op indicatie genetisch onderzoek (</a:t>
            </a:r>
            <a:r>
              <a:rPr lang="nl-NL" sz="1600" dirty="0" err="1"/>
              <a:t>exome</a:t>
            </a:r>
            <a:r>
              <a:rPr lang="nl-NL" sz="1600" dirty="0"/>
              <a:t> </a:t>
            </a:r>
            <a:r>
              <a:rPr lang="nl-NL" sz="1600" dirty="0" err="1"/>
              <a:t>sequencing</a:t>
            </a:r>
            <a:r>
              <a:rPr lang="nl-NL" sz="1600" dirty="0"/>
              <a:t> </a:t>
            </a:r>
            <a:r>
              <a:rPr lang="nl-NL" sz="1600" dirty="0" err="1"/>
              <a:t>nierpakket</a:t>
            </a:r>
            <a:r>
              <a:rPr lang="nl-NL" sz="1600" dirty="0"/>
              <a:t>)</a:t>
            </a:r>
          </a:p>
          <a:p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3817086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xmlns="" id="{EE9E9A1B-7C77-48DB-97D1-D1ADE5848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705" y="365591"/>
            <a:ext cx="6880860" cy="400050"/>
          </a:xfrm>
        </p:spPr>
        <p:txBody>
          <a:bodyPr/>
          <a:lstStyle/>
          <a:p>
            <a:pPr algn="ctr"/>
            <a:r>
              <a:rPr lang="nl-NL" sz="2700" dirty="0"/>
              <a:t>Genetische oorzaken bij volwassenen met FSGS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xmlns="" id="{D0E66D65-EEDB-41E3-AEE0-15B826A88B65}"/>
              </a:ext>
            </a:extLst>
          </p:cNvPr>
          <p:cNvSpPr txBox="1"/>
          <p:nvPr/>
        </p:nvSpPr>
        <p:spPr>
          <a:xfrm>
            <a:off x="6548711" y="4810585"/>
            <a:ext cx="150842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50" dirty="0" err="1"/>
              <a:t>Barua</a:t>
            </a:r>
            <a:r>
              <a:rPr lang="nl-NL" sz="1350" dirty="0"/>
              <a:t>, CJASN 2019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xmlns="" id="{043A8805-1A54-4410-BF54-8AFCDAE34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93" y="1283937"/>
            <a:ext cx="6054243" cy="3296725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12195D13-9F18-40A4-AA53-82E516352393}"/>
              </a:ext>
            </a:extLst>
          </p:cNvPr>
          <p:cNvSpPr txBox="1"/>
          <p:nvPr/>
        </p:nvSpPr>
        <p:spPr>
          <a:xfrm>
            <a:off x="6664398" y="2187948"/>
            <a:ext cx="22058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Opvallend vaak mutaties</a:t>
            </a:r>
          </a:p>
          <a:p>
            <a:r>
              <a:rPr lang="nl-NL" dirty="0">
                <a:solidFill>
                  <a:srgbClr val="FF0000"/>
                </a:solidFill>
              </a:rPr>
              <a:t>in collageen IV genen</a:t>
            </a:r>
          </a:p>
          <a:p>
            <a:r>
              <a:rPr lang="nl-NL" dirty="0">
                <a:solidFill>
                  <a:srgbClr val="FF0000"/>
                </a:solidFill>
              </a:rPr>
              <a:t>(“</a:t>
            </a:r>
            <a:r>
              <a:rPr lang="nl-NL" dirty="0" err="1">
                <a:solidFill>
                  <a:srgbClr val="FF0000"/>
                </a:solidFill>
              </a:rPr>
              <a:t>Alport</a:t>
            </a:r>
            <a:r>
              <a:rPr lang="nl-NL" dirty="0">
                <a:solidFill>
                  <a:srgbClr val="FF0000"/>
                </a:solidFill>
              </a:rPr>
              <a:t>”-genen)</a:t>
            </a:r>
          </a:p>
        </p:txBody>
      </p:sp>
    </p:spTree>
    <p:extLst>
      <p:ext uri="{BB962C8B-B14F-4D97-AF65-F5344CB8AC3E}">
        <p14:creationId xmlns:p14="http://schemas.microsoft.com/office/powerpoint/2010/main" val="3643580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DA97856-68BC-419C-9183-EDC3C3510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Conclusies genetisch onderzoek FSGS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3E9E0C50-88FB-43F5-9ED0-6C3FD33DE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i="1" dirty="0"/>
              <a:t>Wanneer doen?</a:t>
            </a:r>
          </a:p>
          <a:p>
            <a:r>
              <a:rPr lang="nl-NL" dirty="0"/>
              <a:t>Bij positieve </a:t>
            </a:r>
            <a:r>
              <a:rPr lang="nl-NL" dirty="0" err="1"/>
              <a:t>familie-anamnese</a:t>
            </a:r>
            <a:r>
              <a:rPr lang="nl-NL" dirty="0"/>
              <a:t>; specifieke uiterlijke kenmerken/syndroom</a:t>
            </a:r>
          </a:p>
          <a:p>
            <a:r>
              <a:rPr lang="nl-NL" dirty="0"/>
              <a:t>Overweging: bij prednison resistent nefrotisch syndroom</a:t>
            </a:r>
          </a:p>
          <a:p>
            <a:endParaRPr lang="nl-NL" dirty="0"/>
          </a:p>
          <a:p>
            <a:r>
              <a:rPr lang="nl-NL" i="1" dirty="0"/>
              <a:t>Betekenis voor de patiënt?</a:t>
            </a:r>
          </a:p>
          <a:p>
            <a:r>
              <a:rPr lang="nl-NL" dirty="0"/>
              <a:t>Voorkomt onnodige </a:t>
            </a:r>
            <a:r>
              <a:rPr lang="nl-NL" dirty="0" err="1"/>
              <a:t>afweeronderdrukkende</a:t>
            </a:r>
            <a:r>
              <a:rPr lang="nl-NL" dirty="0"/>
              <a:t> therapie</a:t>
            </a:r>
          </a:p>
          <a:p>
            <a:r>
              <a:rPr lang="nl-NL" dirty="0"/>
              <a:t>Zeer gering risico op terugkeer na transplantatie bij genetische oorzaak</a:t>
            </a:r>
          </a:p>
          <a:p>
            <a:r>
              <a:rPr lang="nl-NL" dirty="0"/>
              <a:t>Gerichte screening binnen familie mogelijk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273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579EFB1-2075-461C-8320-BA5747892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FSGS – terugkeer na transplantatie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A19AC3AD-A029-434B-8D62-1D40CC6D7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3907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4ECBC5B-A697-44F9-BE8C-62091B774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507114"/>
            <a:ext cx="8100000" cy="533400"/>
          </a:xfrm>
        </p:spPr>
        <p:txBody>
          <a:bodyPr/>
          <a:lstStyle/>
          <a:p>
            <a:r>
              <a:rPr lang="nl-NL" dirty="0"/>
              <a:t>Kenmerken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1706C0E2-02A8-4432-849F-F59356616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000" y="1279633"/>
            <a:ext cx="8100000" cy="3152632"/>
          </a:xfrm>
        </p:spPr>
        <p:txBody>
          <a:bodyPr/>
          <a:lstStyle/>
          <a:p>
            <a:r>
              <a:rPr lang="nl-NL" dirty="0"/>
              <a:t>Kans op </a:t>
            </a:r>
            <a:r>
              <a:rPr lang="nl-NL" dirty="0" err="1"/>
              <a:t>recurrens</a:t>
            </a:r>
            <a:r>
              <a:rPr lang="nl-NL" dirty="0"/>
              <a:t> 30-70%</a:t>
            </a:r>
          </a:p>
          <a:p>
            <a:endParaRPr lang="nl-NL" dirty="0"/>
          </a:p>
          <a:p>
            <a:r>
              <a:rPr lang="nl-NL" dirty="0"/>
              <a:t>Proteïnurie in nefrotische range</a:t>
            </a:r>
          </a:p>
          <a:p>
            <a:endParaRPr lang="nl-NL" dirty="0"/>
          </a:p>
          <a:p>
            <a:r>
              <a:rPr lang="nl-NL" dirty="0" err="1"/>
              <a:t>Onset</a:t>
            </a:r>
            <a:r>
              <a:rPr lang="nl-NL" dirty="0"/>
              <a:t> vaak direct na transplantatie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Potentieel acute achteruitgang / niet op gang komen van nierfunctie</a:t>
            </a:r>
          </a:p>
          <a:p>
            <a:endParaRPr lang="nl-NL" dirty="0"/>
          </a:p>
          <a:p>
            <a:r>
              <a:rPr lang="nl-NL" dirty="0"/>
              <a:t>Pathologie: </a:t>
            </a:r>
            <a:r>
              <a:rPr lang="nl-NL" dirty="0" err="1"/>
              <a:t>podocytversmelting</a:t>
            </a:r>
            <a:r>
              <a:rPr lang="nl-NL" dirty="0"/>
              <a:t> met of zonder FSGS </a:t>
            </a:r>
            <a:r>
              <a:rPr lang="nl-NL" dirty="0" err="1"/>
              <a:t>lesies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5440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A3D25A5-F625-4F9E-B98C-AE86C63E0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Risicofactoren FSGS </a:t>
            </a:r>
            <a:r>
              <a:rPr lang="nl-NL" dirty="0" err="1"/>
              <a:t>recurrens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88788406-268A-44D9-879E-668334AE1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Primaire FSGS (idiopathisch nefrotisch syndroom)</a:t>
            </a:r>
          </a:p>
          <a:p>
            <a:endParaRPr lang="nl-NL" dirty="0"/>
          </a:p>
          <a:p>
            <a:r>
              <a:rPr lang="nl-NL" dirty="0" err="1"/>
              <a:t>Recurrens</a:t>
            </a:r>
            <a:r>
              <a:rPr lang="nl-NL" dirty="0"/>
              <a:t> bij eerdere transplantatie (90%)</a:t>
            </a:r>
          </a:p>
          <a:p>
            <a:endParaRPr lang="nl-NL" dirty="0"/>
          </a:p>
          <a:p>
            <a:r>
              <a:rPr lang="nl-NL" dirty="0">
                <a:solidFill>
                  <a:srgbClr val="FF0000"/>
                </a:solidFill>
              </a:rPr>
              <a:t>Secundair opgetreden resistentie tegen corticosteroïden (80%)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Laag serum albumine bij oorspronkelijke diagnose (80%)</a:t>
            </a:r>
          </a:p>
          <a:p>
            <a:endParaRPr lang="nl-NL" dirty="0"/>
          </a:p>
          <a:p>
            <a:r>
              <a:rPr lang="nl-NL" dirty="0"/>
              <a:t>Kort interval van presentatie tot nierfalen?</a:t>
            </a:r>
          </a:p>
          <a:p>
            <a:endParaRPr lang="nl-NL" dirty="0"/>
          </a:p>
          <a:p>
            <a:r>
              <a:rPr lang="nl-NL" dirty="0"/>
              <a:t>Levende donor?</a:t>
            </a:r>
          </a:p>
          <a:p>
            <a:endParaRPr lang="nl-NL" dirty="0"/>
          </a:p>
          <a:p>
            <a:r>
              <a:rPr lang="nl-NL" dirty="0"/>
              <a:t>Nefrectomie </a:t>
            </a:r>
            <a:r>
              <a:rPr lang="nl-NL" dirty="0" err="1"/>
              <a:t>natieve</a:t>
            </a:r>
            <a:r>
              <a:rPr lang="nl-NL" dirty="0"/>
              <a:t> nieren?</a:t>
            </a:r>
          </a:p>
          <a:p>
            <a:pPr marL="0" indent="0">
              <a:buNone/>
            </a:pPr>
            <a:r>
              <a:rPr lang="nl-NL" dirty="0"/>
              <a:t>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9155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E13D350-198A-4950-AA01-7D73009DA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705" y="421389"/>
            <a:ext cx="8100000" cy="533400"/>
          </a:xfrm>
        </p:spPr>
        <p:txBody>
          <a:bodyPr/>
          <a:lstStyle/>
          <a:p>
            <a:r>
              <a:rPr lang="nl-NL" sz="2400" dirty="0"/>
              <a:t>Bewijs voor een FSGS plasma factor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905ABAEE-0BA9-41B8-B076-7D77C0510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705" y="1188193"/>
            <a:ext cx="8100000" cy="3152632"/>
          </a:xfrm>
        </p:spPr>
        <p:txBody>
          <a:bodyPr/>
          <a:lstStyle/>
          <a:p>
            <a:endParaRPr lang="nl-NL" dirty="0"/>
          </a:p>
          <a:p>
            <a:r>
              <a:rPr lang="nl-NL" dirty="0"/>
              <a:t>Snel recidief proteïnurie na transplantatie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Remissie proteïnurie na re-transplantatie donornier bij andere ontvanger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(Tijdelijke) remissie na plasmawisselingen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Proteïnurie bij pasgeborene van patiënte met actieve FSGS</a:t>
            </a:r>
          </a:p>
        </p:txBody>
      </p:sp>
    </p:spTree>
    <p:extLst>
      <p:ext uri="{BB962C8B-B14F-4D97-AF65-F5344CB8AC3E}">
        <p14:creationId xmlns:p14="http://schemas.microsoft.com/office/powerpoint/2010/main" val="3883900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4"/>
          <p:cNvSpPr>
            <a:spLocks noGrp="1"/>
          </p:cNvSpPr>
          <p:nvPr>
            <p:ph type="title"/>
          </p:nvPr>
        </p:nvSpPr>
        <p:spPr>
          <a:xfrm>
            <a:off x="1492269" y="589527"/>
            <a:ext cx="6075000" cy="400050"/>
          </a:xfrm>
        </p:spPr>
        <p:txBody>
          <a:bodyPr>
            <a:normAutofit fontScale="90000"/>
          </a:bodyPr>
          <a:lstStyle/>
          <a:p>
            <a:pPr algn="ctr"/>
            <a:r>
              <a:rPr lang="nl-NL" b="1" dirty="0"/>
              <a:t/>
            </a:r>
            <a:br>
              <a:rPr lang="nl-NL" b="1" dirty="0"/>
            </a:br>
            <a:r>
              <a:rPr lang="nl-NL" b="1" dirty="0"/>
              <a:t>MCD en FSGS: diagnose onder de microscoop</a:t>
            </a:r>
          </a:p>
        </p:txBody>
      </p:sp>
      <p:pic>
        <p:nvPicPr>
          <p:cNvPr id="6" name="Tijdelijke aanduiding voor inhoud 5" descr="ACKD FSGS Stokes and D'Agat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34018" y="1598217"/>
            <a:ext cx="2646294" cy="2160240"/>
          </a:xfrm>
        </p:spPr>
      </p:pic>
      <p:pic>
        <p:nvPicPr>
          <p:cNvPr id="7" name="Afbeelding 6" descr="13-27454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1598217"/>
            <a:ext cx="2592288" cy="2160240"/>
          </a:xfrm>
          <a:prstGeom prst="rect">
            <a:avLst/>
          </a:prstGeom>
        </p:spPr>
      </p:pic>
      <p:grpSp>
        <p:nvGrpSpPr>
          <p:cNvPr id="19" name="Groep 18"/>
          <p:cNvGrpSpPr/>
          <p:nvPr/>
        </p:nvGrpSpPr>
        <p:grpSpPr>
          <a:xfrm>
            <a:off x="1925706" y="4028484"/>
            <a:ext cx="5641564" cy="507833"/>
            <a:chOff x="470449" y="4293096"/>
            <a:chExt cx="5115892" cy="677111"/>
          </a:xfrm>
        </p:grpSpPr>
        <p:sp>
          <p:nvSpPr>
            <p:cNvPr id="10" name="Tekstvak 9"/>
            <p:cNvSpPr txBox="1"/>
            <p:nvPr/>
          </p:nvSpPr>
          <p:spPr>
            <a:xfrm>
              <a:off x="470449" y="4293096"/>
              <a:ext cx="252028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Minimal </a:t>
              </a:r>
              <a:r>
                <a:rPr kumimoji="0" lang="nl-NL" sz="13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change</a:t>
              </a:r>
              <a:r>
                <a:rPr kumimoji="0" lang="nl-NL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nl-NL" sz="13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disease</a:t>
              </a:r>
              <a:r>
                <a:rPr kumimoji="0" lang="nl-NL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(MCD)</a:t>
              </a:r>
            </a:p>
          </p:txBody>
        </p:sp>
        <p:sp>
          <p:nvSpPr>
            <p:cNvPr id="12" name="Tekstvak 11"/>
            <p:cNvSpPr txBox="1"/>
            <p:nvPr/>
          </p:nvSpPr>
          <p:spPr>
            <a:xfrm>
              <a:off x="3017088" y="4293099"/>
              <a:ext cx="256925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3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Focale</a:t>
              </a:r>
              <a:r>
                <a:rPr kumimoji="0" lang="nl-NL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segmentale </a:t>
              </a:r>
              <a:r>
                <a:rPr kumimoji="0" lang="nl-NL" sz="13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glomerulosclerose</a:t>
              </a:r>
              <a:r>
                <a:rPr kumimoji="0" lang="nl-NL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(FSGS)</a:t>
              </a:r>
            </a:p>
          </p:txBody>
        </p:sp>
      </p:grpSp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A7614DA0-92E9-4B17-805F-4E6C379026FF}"/>
              </a:ext>
            </a:extLst>
          </p:cNvPr>
          <p:cNvSpPr txBox="1"/>
          <p:nvPr/>
        </p:nvSpPr>
        <p:spPr>
          <a:xfrm>
            <a:off x="74295" y="2131695"/>
            <a:ext cx="16787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Afbeeldingen van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nierfilters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(glomeruli)</a:t>
            </a:r>
          </a:p>
        </p:txBody>
      </p:sp>
    </p:spTree>
    <p:extLst>
      <p:ext uri="{BB962C8B-B14F-4D97-AF65-F5344CB8AC3E}">
        <p14:creationId xmlns:p14="http://schemas.microsoft.com/office/powerpoint/2010/main" val="23316243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34500" y="373503"/>
            <a:ext cx="6075000" cy="400050"/>
          </a:xfrm>
        </p:spPr>
        <p:txBody>
          <a:bodyPr/>
          <a:lstStyle/>
          <a:p>
            <a:pPr algn="ctr"/>
            <a:r>
              <a:rPr lang="nl-NL" sz="2400" dirty="0"/>
              <a:t>Aanwijzingen voor een FSGS plasma factor</a:t>
            </a:r>
            <a:r>
              <a:rPr lang="nl-NL" dirty="0"/>
              <a:t/>
            </a:r>
            <a:br>
              <a:rPr lang="nl-NL" dirty="0"/>
            </a:br>
            <a:r>
              <a:rPr lang="nl-NL" sz="2100" dirty="0"/>
              <a:t>respons op </a:t>
            </a:r>
            <a:r>
              <a:rPr lang="nl-NL" sz="2100" dirty="0" err="1"/>
              <a:t>plasmaferese</a:t>
            </a:r>
            <a:endParaRPr lang="nl-NL" dirty="0"/>
          </a:p>
        </p:txBody>
      </p:sp>
      <p:grpSp>
        <p:nvGrpSpPr>
          <p:cNvPr id="10" name="Groep 9"/>
          <p:cNvGrpSpPr/>
          <p:nvPr/>
        </p:nvGrpSpPr>
        <p:grpSpPr>
          <a:xfrm>
            <a:off x="1817694" y="1383618"/>
            <a:ext cx="5346594" cy="3186354"/>
            <a:chOff x="467544" y="1772816"/>
            <a:chExt cx="7128792" cy="4248472"/>
          </a:xfrm>
        </p:grpSpPr>
        <p:sp>
          <p:nvSpPr>
            <p:cNvPr id="5" name="Tekstvak 4"/>
            <p:cNvSpPr txBox="1"/>
            <p:nvPr/>
          </p:nvSpPr>
          <p:spPr>
            <a:xfrm>
              <a:off x="467544" y="2348880"/>
              <a:ext cx="1368152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/>
                <a:t>Proteïnurie</a:t>
              </a:r>
            </a:p>
          </p:txBody>
        </p:sp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07704" y="1772816"/>
              <a:ext cx="5112568" cy="4248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kstvak 8"/>
            <p:cNvSpPr txBox="1"/>
            <p:nvPr/>
          </p:nvSpPr>
          <p:spPr>
            <a:xfrm>
              <a:off x="6228184" y="2348880"/>
              <a:ext cx="1368152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dirty="0" err="1"/>
                <a:t>eGFR</a:t>
              </a:r>
              <a:endParaRPr lang="nl-NL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17688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81EA0B4-882C-4941-894C-032912479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Prognose FSGS </a:t>
            </a:r>
            <a:r>
              <a:rPr lang="nl-NL" dirty="0" err="1"/>
              <a:t>recurrens</a:t>
            </a:r>
            <a:r>
              <a:rPr lang="nl-NL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C3F7925-838F-45D4-A089-D954E91988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005" y="1498290"/>
            <a:ext cx="4114800" cy="3008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xmlns="" id="{3010888C-D15D-4801-A732-38D0C3F6BB31}"/>
              </a:ext>
            </a:extLst>
          </p:cNvPr>
          <p:cNvSpPr/>
          <p:nvPr/>
        </p:nvSpPr>
        <p:spPr>
          <a:xfrm>
            <a:off x="6176393" y="1969316"/>
            <a:ext cx="899720" cy="7487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50" dirty="0">
              <a:solidFill>
                <a:schemeClr val="tx1"/>
              </a:solidFill>
            </a:endParaRPr>
          </a:p>
          <a:p>
            <a:pPr algn="ctr"/>
            <a:r>
              <a:rPr lang="nl-NL" sz="1200" b="1" dirty="0">
                <a:solidFill>
                  <a:schemeClr val="tx1"/>
                </a:solidFill>
              </a:rPr>
              <a:t>50% graft </a:t>
            </a:r>
            <a:r>
              <a:rPr lang="nl-NL" sz="1200" b="1" dirty="0" err="1">
                <a:solidFill>
                  <a:schemeClr val="tx1"/>
                </a:solidFill>
              </a:rPr>
              <a:t>loss</a:t>
            </a:r>
            <a:r>
              <a:rPr lang="nl-NL" sz="1200" b="1" dirty="0">
                <a:solidFill>
                  <a:schemeClr val="tx1"/>
                </a:solidFill>
              </a:rPr>
              <a:t> na 5 jaar</a:t>
            </a:r>
          </a:p>
          <a:p>
            <a:pPr algn="ctr"/>
            <a:endParaRPr lang="nl-NL" sz="135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9B4BA5FF-A275-4917-A950-256CF7771245}"/>
              </a:ext>
            </a:extLst>
          </p:cNvPr>
          <p:cNvSpPr txBox="1"/>
          <p:nvPr/>
        </p:nvSpPr>
        <p:spPr>
          <a:xfrm>
            <a:off x="1534501" y="4800600"/>
            <a:ext cx="193193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50" dirty="0"/>
              <a:t>Francis et al. CJASN 2016</a:t>
            </a:r>
          </a:p>
        </p:txBody>
      </p:sp>
    </p:spTree>
    <p:extLst>
      <p:ext uri="{BB962C8B-B14F-4D97-AF65-F5344CB8AC3E}">
        <p14:creationId xmlns:p14="http://schemas.microsoft.com/office/powerpoint/2010/main" val="126478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AB2CA6B-7DE4-4A8E-90A5-F2A24D3A1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410" y="244462"/>
            <a:ext cx="8100000" cy="533400"/>
          </a:xfrm>
        </p:spPr>
        <p:txBody>
          <a:bodyPr/>
          <a:lstStyle/>
          <a:p>
            <a:r>
              <a:rPr lang="nl-NL" dirty="0"/>
              <a:t>Behandeling FSGS recidief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xmlns="" id="{87AB7442-DA1C-48B8-B285-25B60E5EAA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969" y="995362"/>
            <a:ext cx="4146136" cy="3590905"/>
          </a:xfr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1A3BFF64-21E2-4962-AD32-22F8B9C97715}"/>
              </a:ext>
            </a:extLst>
          </p:cNvPr>
          <p:cNvSpPr txBox="1"/>
          <p:nvPr/>
        </p:nvSpPr>
        <p:spPr>
          <a:xfrm>
            <a:off x="674370" y="4733541"/>
            <a:ext cx="3356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Canaud</a:t>
            </a:r>
            <a:r>
              <a:rPr lang="nl-NL" dirty="0"/>
              <a:t> et al. Transplant </a:t>
            </a:r>
            <a:r>
              <a:rPr lang="nl-NL" dirty="0" err="1"/>
              <a:t>Rev</a:t>
            </a:r>
            <a:r>
              <a:rPr lang="nl-NL" dirty="0"/>
              <a:t> 2010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D25E4F71-5BB8-40BE-AAFA-28BDE38FA176}"/>
              </a:ext>
            </a:extLst>
          </p:cNvPr>
          <p:cNvSpPr txBox="1"/>
          <p:nvPr/>
        </p:nvSpPr>
        <p:spPr>
          <a:xfrm>
            <a:off x="5640705" y="1440180"/>
            <a:ext cx="268830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Intensieve behandeling: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rgbClr val="FF0000"/>
                </a:solidFill>
              </a:rPr>
              <a:t>Prednison</a:t>
            </a:r>
          </a:p>
          <a:p>
            <a:pPr marL="285750" indent="-285750">
              <a:buFontTx/>
              <a:buChar char="-"/>
            </a:pPr>
            <a:r>
              <a:rPr lang="nl-NL" dirty="0" err="1">
                <a:solidFill>
                  <a:srgbClr val="FF0000"/>
                </a:solidFill>
              </a:rPr>
              <a:t>Tacrolimus</a:t>
            </a:r>
            <a:r>
              <a:rPr lang="nl-NL" dirty="0">
                <a:solidFill>
                  <a:srgbClr val="FF0000"/>
                </a:solidFill>
              </a:rPr>
              <a:t>/ciclosporine</a:t>
            </a:r>
          </a:p>
          <a:p>
            <a:pPr marL="285750" indent="-285750">
              <a:buFontTx/>
              <a:buChar char="-"/>
            </a:pPr>
            <a:r>
              <a:rPr lang="nl-NL" dirty="0" err="1">
                <a:solidFill>
                  <a:srgbClr val="FF0000"/>
                </a:solidFill>
              </a:rPr>
              <a:t>Mycofenolaat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mofetil</a:t>
            </a:r>
            <a:endParaRPr lang="nl-NL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rgbClr val="FF0000"/>
                </a:solidFill>
              </a:rPr>
              <a:t>Plasmawisselingen</a:t>
            </a:r>
          </a:p>
          <a:p>
            <a:pPr marL="285750" indent="-285750">
              <a:buFontTx/>
              <a:buChar char="-"/>
            </a:pPr>
            <a:r>
              <a:rPr lang="nl-NL" dirty="0" err="1">
                <a:solidFill>
                  <a:srgbClr val="FF0000"/>
                </a:solidFill>
              </a:rPr>
              <a:t>Rituximab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195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/>
          <p:nvPr/>
        </p:nvGrpSpPr>
        <p:grpSpPr>
          <a:xfrm>
            <a:off x="1820959" y="1194799"/>
            <a:ext cx="5804397" cy="2009570"/>
            <a:chOff x="1079612" y="1064151"/>
            <a:chExt cx="7739196" cy="2679427"/>
          </a:xfrm>
        </p:grpSpPr>
        <p:pic>
          <p:nvPicPr>
            <p:cNvPr id="35" name="Afbeelding 34" descr="podocyt_rood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63888" y="1700808"/>
              <a:ext cx="1730564" cy="1121604"/>
            </a:xfrm>
            <a:prstGeom prst="rect">
              <a:avLst/>
            </a:prstGeom>
          </p:spPr>
        </p:pic>
        <p:sp>
          <p:nvSpPr>
            <p:cNvPr id="18" name="Tekstvak 17"/>
            <p:cNvSpPr txBox="1"/>
            <p:nvPr/>
          </p:nvSpPr>
          <p:spPr>
            <a:xfrm>
              <a:off x="6228184" y="3343469"/>
              <a:ext cx="2590624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350" b="1" dirty="0"/>
                <a:t>   Verlies van (donor)nier</a:t>
              </a:r>
            </a:p>
          </p:txBody>
        </p:sp>
        <p:grpSp>
          <p:nvGrpSpPr>
            <p:cNvPr id="37" name="Groep 36"/>
            <p:cNvGrpSpPr/>
            <p:nvPr/>
          </p:nvGrpSpPr>
          <p:grpSpPr>
            <a:xfrm>
              <a:off x="1079612" y="1831300"/>
              <a:ext cx="972108" cy="900100"/>
              <a:chOff x="960135" y="1916832"/>
              <a:chExt cx="972108" cy="900100"/>
            </a:xfrm>
          </p:grpSpPr>
          <p:sp>
            <p:nvSpPr>
              <p:cNvPr id="38" name="Stroomdiagram: Verbindingslijn 37"/>
              <p:cNvSpPr/>
              <p:nvPr/>
            </p:nvSpPr>
            <p:spPr>
              <a:xfrm>
                <a:off x="960135" y="1916832"/>
                <a:ext cx="972108" cy="900100"/>
              </a:xfrm>
              <a:prstGeom prst="flowChartConnector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350"/>
              </a:p>
            </p:txBody>
          </p:sp>
          <p:sp>
            <p:nvSpPr>
              <p:cNvPr id="39" name="Tekstvak 38"/>
              <p:cNvSpPr txBox="1"/>
              <p:nvPr/>
            </p:nvSpPr>
            <p:spPr>
              <a:xfrm>
                <a:off x="1043610" y="2024844"/>
                <a:ext cx="828091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1350" dirty="0"/>
                  <a:t>FSGS factor</a:t>
                </a:r>
              </a:p>
            </p:txBody>
          </p:sp>
        </p:grpSp>
        <p:pic>
          <p:nvPicPr>
            <p:cNvPr id="41" name="Afbeelding 40" descr="nier_brui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68244" y="1370127"/>
              <a:ext cx="1314638" cy="1973341"/>
            </a:xfrm>
            <a:prstGeom prst="rect">
              <a:avLst/>
            </a:prstGeom>
          </p:spPr>
        </p:pic>
        <p:sp>
          <p:nvSpPr>
            <p:cNvPr id="42" name="Vermenigvuldigen 41"/>
            <p:cNvSpPr>
              <a:spLocks noChangeAspect="1"/>
            </p:cNvSpPr>
            <p:nvPr/>
          </p:nvSpPr>
          <p:spPr>
            <a:xfrm>
              <a:off x="6152091" y="1064151"/>
              <a:ext cx="2412000" cy="2412000"/>
            </a:xfrm>
            <a:prstGeom prst="mathMultiply">
              <a:avLst>
                <a:gd name="adj1" fmla="val 1044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/>
            </a:p>
          </p:txBody>
        </p:sp>
        <p:sp>
          <p:nvSpPr>
            <p:cNvPr id="44" name="Tekstvak 43"/>
            <p:cNvSpPr txBox="1"/>
            <p:nvPr/>
          </p:nvSpPr>
          <p:spPr>
            <a:xfrm>
              <a:off x="2875459" y="3343469"/>
              <a:ext cx="3384376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b="1" dirty="0"/>
                <a:t>           Schade aan </a:t>
              </a:r>
              <a:r>
                <a:rPr lang="nl-NL" sz="1350" b="1" dirty="0" err="1"/>
                <a:t>podocyten</a:t>
              </a:r>
              <a:endParaRPr lang="nl-NL" sz="1350" b="1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2438" y="581454"/>
            <a:ext cx="61722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Hypothese: FSGS </a:t>
            </a:r>
            <a:r>
              <a:rPr lang="nl-NL" dirty="0" err="1">
                <a:solidFill>
                  <a:schemeClr val="tx1"/>
                </a:solidFill>
              </a:rPr>
              <a:t>permeability</a:t>
            </a:r>
            <a:r>
              <a:rPr lang="nl-NL" dirty="0">
                <a:solidFill>
                  <a:schemeClr val="tx1"/>
                </a:solidFill>
              </a:rPr>
              <a:t> factor </a:t>
            </a:r>
            <a:br>
              <a:rPr lang="nl-NL" dirty="0">
                <a:solidFill>
                  <a:schemeClr val="tx1"/>
                </a:solidFill>
              </a:rPr>
            </a:br>
            <a:endParaRPr lang="nl-NL" b="0" dirty="0">
              <a:solidFill>
                <a:schemeClr val="tx1"/>
              </a:solidFill>
            </a:endParaRPr>
          </a:p>
        </p:txBody>
      </p:sp>
      <p:cxnSp>
        <p:nvCxnSpPr>
          <p:cNvPr id="17" name="Rechte verbindingslijn 16"/>
          <p:cNvCxnSpPr/>
          <p:nvPr/>
        </p:nvCxnSpPr>
        <p:spPr>
          <a:xfrm>
            <a:off x="5139063" y="2058693"/>
            <a:ext cx="729081" cy="0"/>
          </a:xfrm>
          <a:prstGeom prst="line">
            <a:avLst/>
          </a:prstGeom>
          <a:ln w="76200" cmpd="sng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/>
          <p:nvPr/>
        </p:nvCxnSpPr>
        <p:spPr>
          <a:xfrm>
            <a:off x="2843808" y="2070357"/>
            <a:ext cx="729081" cy="0"/>
          </a:xfrm>
          <a:prstGeom prst="line">
            <a:avLst/>
          </a:prstGeom>
          <a:ln w="76200" cmpd="sng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kstvak 5"/>
          <p:cNvSpPr txBox="1"/>
          <p:nvPr/>
        </p:nvSpPr>
        <p:spPr>
          <a:xfrm>
            <a:off x="1496494" y="2904287"/>
            <a:ext cx="15363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50" b="1" dirty="0"/>
              <a:t> Bloed van patiënt</a:t>
            </a:r>
          </a:p>
          <a:p>
            <a:endParaRPr lang="nl-NL" sz="1350" dirty="0"/>
          </a:p>
        </p:txBody>
      </p:sp>
      <p:sp>
        <p:nvSpPr>
          <p:cNvPr id="7" name="Tekstvak 6"/>
          <p:cNvSpPr txBox="1"/>
          <p:nvPr/>
        </p:nvSpPr>
        <p:spPr>
          <a:xfrm>
            <a:off x="2915543" y="3651871"/>
            <a:ext cx="292105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700" b="1" dirty="0"/>
              <a:t>Laboratorium test?</a:t>
            </a:r>
          </a:p>
        </p:txBody>
      </p:sp>
    </p:spTree>
    <p:extLst>
      <p:ext uri="{BB962C8B-B14F-4D97-AF65-F5344CB8AC3E}">
        <p14:creationId xmlns:p14="http://schemas.microsoft.com/office/powerpoint/2010/main" val="22915606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xmlns="" id="{F28CF38F-4F04-484A-A80F-ACB2AE0E0221}"/>
              </a:ext>
            </a:extLst>
          </p:cNvPr>
          <p:cNvGrpSpPr/>
          <p:nvPr/>
        </p:nvGrpSpPr>
        <p:grpSpPr>
          <a:xfrm>
            <a:off x="1761018" y="1146268"/>
            <a:ext cx="5621964" cy="3492796"/>
            <a:chOff x="2454754" y="327428"/>
            <a:chExt cx="4533602" cy="2343030"/>
          </a:xfrm>
        </p:grpSpPr>
        <p:pic>
          <p:nvPicPr>
            <p:cNvPr id="15" name="Picture 2" descr="H:\LabNefro\2. People and Projects\Dirk den Braanker\Experiments in vitro\RNAseq hPod\180221 RNAseq hPod non-recFSGS vs recFSGS\fotos t=22uur\3.healthy_1.JP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lum bright="-20000" contrast="40000"/>
            </a:blip>
            <a:srcRect l="20321" t="622" r="28564" b="33824"/>
            <a:stretch>
              <a:fillRect/>
            </a:stretch>
          </p:blipFill>
          <p:spPr bwMode="auto">
            <a:xfrm>
              <a:off x="2455021" y="544606"/>
              <a:ext cx="1088759" cy="1046769"/>
            </a:xfrm>
            <a:prstGeom prst="rect">
              <a:avLst/>
            </a:prstGeom>
            <a:noFill/>
          </p:spPr>
        </p:pic>
        <p:sp>
          <p:nvSpPr>
            <p:cNvPr id="17" name="Tekstvak 16"/>
            <p:cNvSpPr txBox="1"/>
            <p:nvPr/>
          </p:nvSpPr>
          <p:spPr>
            <a:xfrm>
              <a:off x="2553761" y="330467"/>
              <a:ext cx="616865" cy="136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727" dirty="0"/>
                <a:t>Healthy donors</a:t>
              </a:r>
            </a:p>
          </p:txBody>
        </p:sp>
        <p:sp>
          <p:nvSpPr>
            <p:cNvPr id="20" name="Tekstvak 19"/>
            <p:cNvSpPr txBox="1"/>
            <p:nvPr/>
          </p:nvSpPr>
          <p:spPr>
            <a:xfrm>
              <a:off x="3674670" y="331511"/>
              <a:ext cx="619450" cy="136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727" dirty="0" err="1"/>
                <a:t>Patient</a:t>
              </a:r>
              <a:r>
                <a:rPr lang="nl-NL" sz="727" dirty="0"/>
                <a:t> 1 </a:t>
              </a:r>
              <a:r>
                <a:rPr lang="nl-NL" sz="727" dirty="0" err="1"/>
                <a:t>active</a:t>
              </a:r>
              <a:endParaRPr lang="nl-NL" sz="727" dirty="0"/>
            </a:p>
          </p:txBody>
        </p:sp>
        <p:pic>
          <p:nvPicPr>
            <p:cNvPr id="21" name="Picture 3" descr="H:\LabNefro\2. People and Projects\Dirk den Braanker\Experiments in vitro\CCK-8 cell viability\180117 hPod treated with new peripheral plasma samples\fotos t=24h\5.srFSGS_03.JPG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lum bright="-20000" contrast="40000"/>
            </a:blip>
            <a:srcRect l="14682" t="31857" r="41167" b="11533"/>
            <a:stretch>
              <a:fillRect/>
            </a:stretch>
          </p:blipFill>
          <p:spPr bwMode="auto">
            <a:xfrm>
              <a:off x="4696727" y="544606"/>
              <a:ext cx="1088637" cy="1046886"/>
            </a:xfrm>
            <a:prstGeom prst="rect">
              <a:avLst/>
            </a:prstGeom>
            <a:noFill/>
          </p:spPr>
        </p:pic>
        <p:sp>
          <p:nvSpPr>
            <p:cNvPr id="22" name="Tekstvak 21"/>
            <p:cNvSpPr txBox="1"/>
            <p:nvPr/>
          </p:nvSpPr>
          <p:spPr>
            <a:xfrm>
              <a:off x="4791190" y="331511"/>
              <a:ext cx="619450" cy="136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727" dirty="0" err="1"/>
                <a:t>Patient</a:t>
              </a:r>
              <a:r>
                <a:rPr lang="nl-NL" sz="727" dirty="0"/>
                <a:t> 2 </a:t>
              </a:r>
              <a:r>
                <a:rPr lang="nl-NL" sz="727" dirty="0" err="1"/>
                <a:t>active</a:t>
              </a:r>
              <a:endParaRPr lang="nl-NL" sz="727" dirty="0"/>
            </a:p>
          </p:txBody>
        </p:sp>
        <p:pic>
          <p:nvPicPr>
            <p:cNvPr id="23" name="Picture 2" descr="H:\LabNefro\2. People and Projects\Dirk den Braanker\Experiments in vitro\Calpain assay\180214 Calpain activity assay hPod - lysates with and without inhibitor 2\fotos 24h\5%_non-recFSGS_01_1.JPG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lum bright="-20000" contrast="40000"/>
            </a:blip>
            <a:srcRect l="40843" t="21069" r="9742" b="15621"/>
            <a:stretch>
              <a:fillRect/>
            </a:stretch>
          </p:blipFill>
          <p:spPr bwMode="auto">
            <a:xfrm>
              <a:off x="5820392" y="544607"/>
              <a:ext cx="1088742" cy="1046769"/>
            </a:xfrm>
            <a:prstGeom prst="rect">
              <a:avLst/>
            </a:prstGeom>
            <a:noFill/>
          </p:spPr>
        </p:pic>
        <p:sp>
          <p:nvSpPr>
            <p:cNvPr id="24" name="Tekstvak 23"/>
            <p:cNvSpPr txBox="1"/>
            <p:nvPr/>
          </p:nvSpPr>
          <p:spPr>
            <a:xfrm>
              <a:off x="5742064" y="327428"/>
              <a:ext cx="1246292" cy="136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727" dirty="0" err="1"/>
                <a:t>Patient</a:t>
              </a:r>
              <a:r>
                <a:rPr lang="nl-NL" sz="727" dirty="0"/>
                <a:t> 2 </a:t>
              </a:r>
              <a:r>
                <a:rPr lang="nl-NL" sz="727" dirty="0" err="1"/>
                <a:t>remission</a:t>
              </a:r>
              <a:endParaRPr lang="nl-NL" sz="727" dirty="0"/>
            </a:p>
          </p:txBody>
        </p:sp>
        <p:pic>
          <p:nvPicPr>
            <p:cNvPr id="27" name="Picture 2" descr="H:\LabNefro\2. People and Projects\Dirk den Braanker\Experiments in vitro\Calpain assay\180214 Calpain activity assay hPod - lysates with and without inhibitor 2\fotos 24h\5%_non-recFSGS_01_1.JPG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lum bright="-20000" contrast="40000"/>
            </a:blip>
            <a:srcRect l="47285" t="30005" r="27771" b="38006"/>
            <a:stretch>
              <a:fillRect/>
            </a:stretch>
          </p:blipFill>
          <p:spPr bwMode="auto">
            <a:xfrm>
              <a:off x="5818433" y="1623573"/>
              <a:ext cx="1087852" cy="1046759"/>
            </a:xfrm>
            <a:prstGeom prst="rect">
              <a:avLst/>
            </a:prstGeom>
            <a:noFill/>
          </p:spPr>
        </p:pic>
        <p:pic>
          <p:nvPicPr>
            <p:cNvPr id="26" name="Picture 3" descr="H:\LabNefro\2. People and Projects\Dirk den Braanker\Experiments in vitro\CCK-8 cell viability\180117 hPod treated with new peripheral plasma samples\fotos t=24h\5.srFSGS_03.JPG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lum bright="-20000" contrast="40000"/>
            </a:blip>
            <a:srcRect l="19232" t="39556" r="58510" b="31917"/>
            <a:stretch>
              <a:fillRect/>
            </a:stretch>
          </p:blipFill>
          <p:spPr bwMode="auto">
            <a:xfrm>
              <a:off x="4699085" y="1621561"/>
              <a:ext cx="1089138" cy="1046886"/>
            </a:xfrm>
            <a:prstGeom prst="rect">
              <a:avLst/>
            </a:prstGeom>
            <a:noFill/>
          </p:spPr>
        </p:pic>
        <p:pic>
          <p:nvPicPr>
            <p:cNvPr id="30" name="Picture 2" descr="H:\LabNefro\2. People and Projects\Dirk den Braanker\Experiments in vitro\RNAseq hPod\180221 RNAseq hPod non-recFSGS vs recFSGS\fotos t=22uur\3.healthy_1.JP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lum bright="-20000" contrast="40000"/>
            </a:blip>
            <a:srcRect l="45886" t="15221" r="28833" b="52337"/>
            <a:stretch>
              <a:fillRect/>
            </a:stretch>
          </p:blipFill>
          <p:spPr bwMode="auto">
            <a:xfrm>
              <a:off x="2454754" y="1623572"/>
              <a:ext cx="1088173" cy="1046886"/>
            </a:xfrm>
            <a:prstGeom prst="rect">
              <a:avLst/>
            </a:prstGeom>
            <a:noFill/>
          </p:spPr>
        </p:pic>
        <p:cxnSp>
          <p:nvCxnSpPr>
            <p:cNvPr id="34" name="Rechte verbindingslijn 33"/>
            <p:cNvCxnSpPr/>
            <p:nvPr/>
          </p:nvCxnSpPr>
          <p:spPr>
            <a:xfrm>
              <a:off x="3223130" y="1523869"/>
              <a:ext cx="24923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echte verbindingslijn 34"/>
            <p:cNvCxnSpPr/>
            <p:nvPr/>
          </p:nvCxnSpPr>
          <p:spPr>
            <a:xfrm>
              <a:off x="2973899" y="2570754"/>
              <a:ext cx="498462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" descr="H:\LabNefro\2. People and Projects\Dirk den Braanker\Experiments in vitro\CCK-8 cell viability\180117 hPod treated with new peripheral plasma samples\fotos t=24h\10.recFSGS_11 PF before Tx.JPG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  <a:lum bright="-20000" contrast="40000"/>
            </a:blip>
            <a:srcRect l="60658" t="48864" r="21840" b="28705"/>
            <a:stretch>
              <a:fillRect/>
            </a:stretch>
          </p:blipFill>
          <p:spPr bwMode="auto">
            <a:xfrm>
              <a:off x="3574966" y="1623573"/>
              <a:ext cx="1089138" cy="1046885"/>
            </a:xfrm>
            <a:prstGeom prst="rect">
              <a:avLst/>
            </a:prstGeom>
            <a:noFill/>
          </p:spPr>
        </p:pic>
        <p:cxnSp>
          <p:nvCxnSpPr>
            <p:cNvPr id="29" name="Rechte verbindingslijn met pijl 28"/>
            <p:cNvCxnSpPr/>
            <p:nvPr/>
          </p:nvCxnSpPr>
          <p:spPr>
            <a:xfrm flipH="1" flipV="1">
              <a:off x="3774373" y="2022386"/>
              <a:ext cx="249258" cy="149555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chte verbindingslijn met pijl 30"/>
            <p:cNvCxnSpPr/>
            <p:nvPr/>
          </p:nvCxnSpPr>
          <p:spPr>
            <a:xfrm flipH="1">
              <a:off x="4322742" y="1822979"/>
              <a:ext cx="112102" cy="24925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6" name="Picture 2" descr="H:\LabNefro\2. People and Projects\Dirk den Braanker\Experiments in vitro\CCK-8 cell viability\180117 hPod treated with new peripheral plasma samples\fotos t=24h\10.recFSGS_11 PF before Tx.JPG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lum bright="-20000" contrast="40000"/>
            </a:blip>
            <a:srcRect l="56221" t="43915" r="13571" b="17371"/>
            <a:stretch>
              <a:fillRect/>
            </a:stretch>
          </p:blipFill>
          <p:spPr bwMode="auto">
            <a:xfrm>
              <a:off x="3574966" y="546618"/>
              <a:ext cx="1089138" cy="1046886"/>
            </a:xfrm>
            <a:prstGeom prst="rect">
              <a:avLst/>
            </a:prstGeom>
            <a:noFill/>
          </p:spPr>
        </p:pic>
        <p:cxnSp>
          <p:nvCxnSpPr>
            <p:cNvPr id="28" name="Rechte verbindingslijn 27"/>
            <p:cNvCxnSpPr/>
            <p:nvPr/>
          </p:nvCxnSpPr>
          <p:spPr>
            <a:xfrm>
              <a:off x="4343342" y="1523869"/>
              <a:ext cx="24923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chte verbindingslijn 31"/>
            <p:cNvCxnSpPr/>
            <p:nvPr/>
          </p:nvCxnSpPr>
          <p:spPr>
            <a:xfrm>
              <a:off x="4094111" y="2570754"/>
              <a:ext cx="498462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chte verbindingslijn 32"/>
            <p:cNvCxnSpPr/>
            <p:nvPr/>
          </p:nvCxnSpPr>
          <p:spPr>
            <a:xfrm>
              <a:off x="5466456" y="1523869"/>
              <a:ext cx="24923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echte verbindingslijn 35"/>
            <p:cNvCxnSpPr/>
            <p:nvPr/>
          </p:nvCxnSpPr>
          <p:spPr>
            <a:xfrm>
              <a:off x="5217225" y="2570754"/>
              <a:ext cx="498462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chte verbindingslijn 36"/>
            <p:cNvCxnSpPr/>
            <p:nvPr/>
          </p:nvCxnSpPr>
          <p:spPr>
            <a:xfrm>
              <a:off x="6582920" y="1523869"/>
              <a:ext cx="24923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echte verbindingslijn 37"/>
            <p:cNvCxnSpPr/>
            <p:nvPr/>
          </p:nvCxnSpPr>
          <p:spPr>
            <a:xfrm>
              <a:off x="6333690" y="2570754"/>
              <a:ext cx="498462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el 3">
            <a:extLst>
              <a:ext uri="{FF2B5EF4-FFF2-40B4-BE49-F238E27FC236}">
                <a16:creationId xmlns:a16="http://schemas.microsoft.com/office/drawing/2014/main" xmlns="" id="{2C4445BE-06E1-446F-8AC2-04FA0411E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209" y="526846"/>
            <a:ext cx="6075000" cy="400050"/>
          </a:xfrm>
        </p:spPr>
        <p:txBody>
          <a:bodyPr/>
          <a:lstStyle/>
          <a:p>
            <a:r>
              <a:rPr lang="nl-NL" sz="2800" dirty="0"/>
              <a:t>FSGS plasma op gekweekte </a:t>
            </a:r>
            <a:r>
              <a:rPr lang="nl-NL" sz="2800" dirty="0" err="1"/>
              <a:t>podocyten</a:t>
            </a:r>
            <a:endParaRPr lang="nl-NL" sz="28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xmlns="" id="{AAC2BA6D-E35F-46A8-841C-8F96D8D77C78}"/>
              </a:ext>
            </a:extLst>
          </p:cNvPr>
          <p:cNvSpPr txBox="1"/>
          <p:nvPr/>
        </p:nvSpPr>
        <p:spPr>
          <a:xfrm>
            <a:off x="410441" y="4774168"/>
            <a:ext cx="26374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Den Braanker et al. NDT 2020</a:t>
            </a:r>
          </a:p>
        </p:txBody>
      </p:sp>
    </p:spTree>
    <p:extLst>
      <p:ext uri="{BB962C8B-B14F-4D97-AF65-F5344CB8AC3E}">
        <p14:creationId xmlns:p14="http://schemas.microsoft.com/office/powerpoint/2010/main" val="18880975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:\LabNefro\2. People and Projects\Dirk den Braanker\concentration effect relative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7222" y="247770"/>
            <a:ext cx="4201821" cy="2543276"/>
          </a:xfrm>
          <a:prstGeom prst="rect">
            <a:avLst/>
          </a:prstGeom>
          <a:noFill/>
        </p:spPr>
      </p:pic>
      <p:pic>
        <p:nvPicPr>
          <p:cNvPr id="6" name="Picture 2" descr="H:\LabNefro\2. People and Projects\Dirk den Braanker\Manuscripts\1 In vitro models to detect CPF in iNS\figures and statistics\hPod relative data sr03 (sr2) 1.jpg">
            <a:extLst>
              <a:ext uri="{FF2B5EF4-FFF2-40B4-BE49-F238E27FC236}">
                <a16:creationId xmlns:a16="http://schemas.microsoft.com/office/drawing/2014/main" xmlns="" id="{BE76E10D-A556-4271-A1C0-CC17AA81B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107222" y="2791045"/>
            <a:ext cx="4389572" cy="2167031"/>
          </a:xfrm>
          <a:prstGeom prst="rect">
            <a:avLst/>
          </a:prstGeom>
          <a:noFill/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1412F2EE-27D7-4531-B1CF-3490A2CD15BD}"/>
              </a:ext>
            </a:extLst>
          </p:cNvPr>
          <p:cNvSpPr txBox="1"/>
          <p:nvPr/>
        </p:nvSpPr>
        <p:spPr>
          <a:xfrm>
            <a:off x="1404169" y="1103910"/>
            <a:ext cx="139403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50" b="1" dirty="0"/>
              <a:t>Effect is </a:t>
            </a:r>
          </a:p>
          <a:p>
            <a:r>
              <a:rPr lang="nl-NL" sz="1350" b="1" dirty="0"/>
              <a:t>dosis-afhankelijk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xmlns="" id="{354562EE-5728-429C-B468-B64346451F00}"/>
              </a:ext>
            </a:extLst>
          </p:cNvPr>
          <p:cNvSpPr txBox="1"/>
          <p:nvPr/>
        </p:nvSpPr>
        <p:spPr>
          <a:xfrm>
            <a:off x="1404169" y="3487906"/>
            <a:ext cx="170305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50" b="1" dirty="0"/>
              <a:t>Gezond plasma </a:t>
            </a:r>
          </a:p>
          <a:p>
            <a:r>
              <a:rPr lang="nl-NL" sz="1350" b="1" dirty="0"/>
              <a:t>blokkeert het effect</a:t>
            </a:r>
          </a:p>
        </p:txBody>
      </p:sp>
    </p:spTree>
    <p:extLst>
      <p:ext uri="{BB962C8B-B14F-4D97-AF65-F5344CB8AC3E}">
        <p14:creationId xmlns:p14="http://schemas.microsoft.com/office/powerpoint/2010/main" val="40218839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xmlns="" id="{ADF4AC40-56B0-4F93-B582-704173114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Toepassing in de praktijk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xmlns="" id="{7915BBDB-D298-4180-B080-39EC662E6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Bruikbaar voor onderzoek gericht op FSGS plasma factor en remmende stoffen</a:t>
            </a:r>
          </a:p>
          <a:p>
            <a:endParaRPr lang="nl-NL" dirty="0"/>
          </a:p>
          <a:p>
            <a:r>
              <a:rPr lang="nl-NL" dirty="0"/>
              <a:t>(Nog) niet geschikt voor toepassing bij patiënten</a:t>
            </a:r>
          </a:p>
          <a:p>
            <a:pPr lvl="1"/>
            <a:r>
              <a:rPr lang="nl-NL" dirty="0"/>
              <a:t>Niet alle plasma’s vertonen respons</a:t>
            </a:r>
          </a:p>
          <a:p>
            <a:pPr lvl="1"/>
            <a:r>
              <a:rPr lang="nl-NL" dirty="0"/>
              <a:t>Voorspellende waarde voor recidief na transplantatie niet bewezen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47738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0CC427C-DCFA-4DC6-A836-0E59335A2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Vragen?</a:t>
            </a:r>
          </a:p>
        </p:txBody>
      </p:sp>
    </p:spTree>
    <p:extLst>
      <p:ext uri="{BB962C8B-B14F-4D97-AF65-F5344CB8AC3E}">
        <p14:creationId xmlns:p14="http://schemas.microsoft.com/office/powerpoint/2010/main" val="1044803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725805" y="496089"/>
            <a:ext cx="7612379" cy="400050"/>
          </a:xfrm>
        </p:spPr>
        <p:txBody>
          <a:bodyPr>
            <a:normAutofit fontScale="90000"/>
          </a:bodyPr>
          <a:lstStyle/>
          <a:p>
            <a:pPr algn="ctr"/>
            <a:r>
              <a:rPr lang="nl-NL" b="1" dirty="0"/>
              <a:t/>
            </a:r>
            <a:br>
              <a:rPr lang="nl-NL" b="1" dirty="0"/>
            </a:br>
            <a:r>
              <a:rPr lang="nl-NL" b="1" dirty="0" err="1"/>
              <a:t>Electronenmicroscopie</a:t>
            </a:r>
            <a:r>
              <a:rPr lang="nl-NL" b="1" dirty="0"/>
              <a:t>: </a:t>
            </a:r>
            <a:br>
              <a:rPr lang="nl-NL" b="1" dirty="0"/>
            </a:br>
            <a:r>
              <a:rPr lang="nl-NL" b="1" dirty="0"/>
              <a:t>“versmelting” van </a:t>
            </a:r>
            <a:r>
              <a:rPr lang="nl-NL" b="1" dirty="0" err="1"/>
              <a:t>podocyten</a:t>
            </a:r>
            <a:r>
              <a:rPr lang="nl-NL" b="1" dirty="0"/>
              <a:t> </a:t>
            </a:r>
            <a:br>
              <a:rPr lang="nl-NL" b="1" dirty="0"/>
            </a:br>
            <a:endParaRPr lang="nl-NL" b="1" dirty="0"/>
          </a:p>
        </p:txBody>
      </p:sp>
      <p:pic>
        <p:nvPicPr>
          <p:cNvPr id="4" name="Tijdelijke aanduiding voor inhoud 3" descr="13-27454-e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93714" y="1685368"/>
            <a:ext cx="3028950" cy="2834934"/>
          </a:xfrm>
        </p:spPr>
      </p:pic>
      <p:pic>
        <p:nvPicPr>
          <p:cNvPr id="24578" name="Picture 2" descr="http://www.cmej.org.za/index.php/cmej/article/viewFile/2353/2191/125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4809" y="1685368"/>
            <a:ext cx="3050958" cy="2834934"/>
          </a:xfrm>
          <a:prstGeom prst="rect">
            <a:avLst/>
          </a:prstGeom>
          <a:noFill/>
        </p:spPr>
      </p:pic>
      <p:sp>
        <p:nvSpPr>
          <p:cNvPr id="7" name="Tekstvak 6"/>
          <p:cNvSpPr txBox="1"/>
          <p:nvPr/>
        </p:nvSpPr>
        <p:spPr>
          <a:xfrm>
            <a:off x="1385646" y="1307325"/>
            <a:ext cx="3078342" cy="276979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Normaal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4463988" y="1307325"/>
            <a:ext cx="3024336" cy="276979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MCD en FSGS</a:t>
            </a:r>
          </a:p>
        </p:txBody>
      </p:sp>
    </p:spTree>
    <p:extLst>
      <p:ext uri="{BB962C8B-B14F-4D97-AF65-F5344CB8AC3E}">
        <p14:creationId xmlns:p14="http://schemas.microsoft.com/office/powerpoint/2010/main" val="3652052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nrneph.2016.147-f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657" y="1023633"/>
            <a:ext cx="6421183" cy="31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1442468" y="4791077"/>
            <a:ext cx="2835618" cy="230812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Maas et al. Nat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Rev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Nephol 2016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97155" y="654627"/>
            <a:ext cx="5057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Hypothese: FSGS komt voort uit MCD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AEB17606-21E6-48FB-8EB4-B463B495D0AE}"/>
              </a:ext>
            </a:extLst>
          </p:cNvPr>
          <p:cNvSpPr txBox="1"/>
          <p:nvPr/>
        </p:nvSpPr>
        <p:spPr>
          <a:xfrm>
            <a:off x="688810" y="3987341"/>
            <a:ext cx="2407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Therapierespons op prednison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beter bij MCD dan bij FSGS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xmlns="" id="{8FE07611-CDE2-4F05-8B9B-8B0A2732B8A4}"/>
              </a:ext>
            </a:extLst>
          </p:cNvPr>
          <p:cNvSpPr txBox="1"/>
          <p:nvPr/>
        </p:nvSpPr>
        <p:spPr>
          <a:xfrm>
            <a:off x="5114925" y="703000"/>
            <a:ext cx="3297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Schade aan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podocyten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is ernstiger bij FSGS</a:t>
            </a:r>
          </a:p>
        </p:txBody>
      </p:sp>
    </p:spTree>
    <p:extLst>
      <p:ext uri="{BB962C8B-B14F-4D97-AF65-F5344CB8AC3E}">
        <p14:creationId xmlns:p14="http://schemas.microsoft.com/office/powerpoint/2010/main" val="343471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28E47A0-3D37-4A68-AAE4-D13F17626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760" y="594351"/>
            <a:ext cx="8100000" cy="533400"/>
          </a:xfrm>
        </p:spPr>
        <p:txBody>
          <a:bodyPr/>
          <a:lstStyle/>
          <a:p>
            <a:r>
              <a:rPr lang="nl-NL" dirty="0"/>
              <a:t>Behandeling volgens richtlijnen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1FB85167-0CC1-4923-8B3A-2D29D234E8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 b="1" dirty="0"/>
          </a:p>
          <a:p>
            <a:r>
              <a:rPr lang="nl-NL" b="1" dirty="0"/>
              <a:t>MCD</a:t>
            </a:r>
          </a:p>
          <a:p>
            <a:pPr lvl="1"/>
            <a:r>
              <a:rPr lang="nl-NL" dirty="0"/>
              <a:t>Prednison 1mg/kg/dag</a:t>
            </a:r>
          </a:p>
          <a:p>
            <a:pPr lvl="1"/>
            <a:r>
              <a:rPr lang="nl-NL" dirty="0"/>
              <a:t>Minimaal 4 weken, maximaal 16 weken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16BE737B-730F-452D-97D8-F7ABDE812A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b="1" dirty="0"/>
          </a:p>
          <a:p>
            <a:r>
              <a:rPr lang="nl-NL" b="1" dirty="0"/>
              <a:t>FSGS</a:t>
            </a:r>
          </a:p>
          <a:p>
            <a:pPr lvl="1"/>
            <a:r>
              <a:rPr lang="nl-NL" dirty="0"/>
              <a:t>Prednison 1mg/kg/dag</a:t>
            </a:r>
          </a:p>
          <a:p>
            <a:pPr lvl="1"/>
            <a:r>
              <a:rPr lang="nl-NL" dirty="0"/>
              <a:t>Minimaal 4 weken, maximaal 16 weken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xmlns="" id="{C5D97C45-8575-4E42-A94D-5D5EE4E93AB8}"/>
              </a:ext>
            </a:extLst>
          </p:cNvPr>
          <p:cNvSpPr txBox="1"/>
          <p:nvPr/>
        </p:nvSpPr>
        <p:spPr>
          <a:xfrm>
            <a:off x="2314575" y="3406140"/>
            <a:ext cx="4882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Doel is Complete Remissie (geen eiwit in de urine)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24DBD468-BB65-4EFB-A961-6FA3D9C53727}"/>
              </a:ext>
            </a:extLst>
          </p:cNvPr>
          <p:cNvSpPr txBox="1"/>
          <p:nvPr/>
        </p:nvSpPr>
        <p:spPr>
          <a:xfrm>
            <a:off x="4280535" y="194310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4717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</a:t>
            </a:r>
            <a:r>
              <a:rPr lang="nl-NL" sz="3000" dirty="0"/>
              <a:t>ehandeling MCD met prednison</a:t>
            </a:r>
          </a:p>
        </p:txBody>
      </p:sp>
      <p:pic>
        <p:nvPicPr>
          <p:cNvPr id="7" name="Afbeelding 6" descr="Completeremission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4497" y="1577535"/>
            <a:ext cx="4039327" cy="2675968"/>
          </a:xfrm>
          <a:prstGeom prst="rect">
            <a:avLst/>
          </a:prstGeom>
        </p:spPr>
      </p:pic>
      <p:graphicFrame>
        <p:nvGraphicFramePr>
          <p:cNvPr id="8" name="Tabel 7"/>
          <p:cNvGraphicFramePr>
            <a:graphicFrameLocks noGrp="1"/>
          </p:cNvGraphicFramePr>
          <p:nvPr/>
        </p:nvGraphicFramePr>
        <p:xfrm>
          <a:off x="5391708" y="1724025"/>
          <a:ext cx="2504518" cy="1543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22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22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5979">
                <a:tc gridSpan="2">
                  <a:txBody>
                    <a:bodyPr/>
                    <a:lstStyle/>
                    <a:p>
                      <a:r>
                        <a:rPr lang="nl-NL" sz="1500" dirty="0"/>
                        <a:t>Complete remissie (n=105)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5979">
                <a:tc>
                  <a:txBody>
                    <a:bodyPr/>
                    <a:lstStyle/>
                    <a:p>
                      <a:r>
                        <a:rPr lang="nl-NL" sz="1200" dirty="0"/>
                        <a:t>8 weken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52%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5979">
                <a:tc>
                  <a:txBody>
                    <a:bodyPr/>
                    <a:lstStyle/>
                    <a:p>
                      <a:r>
                        <a:rPr lang="nl-NL" sz="1500" b="1" dirty="0"/>
                        <a:t>16 weken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NL" sz="1500" b="1" dirty="0"/>
                        <a:t>67%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5979">
                <a:tc>
                  <a:txBody>
                    <a:bodyPr/>
                    <a:lstStyle/>
                    <a:p>
                      <a:r>
                        <a:rPr lang="nl-NL" sz="1200" dirty="0"/>
                        <a:t>28 weken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77%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1344497" y="4791077"/>
            <a:ext cx="2350477" cy="230812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Maas et al. AJKD 2016</a:t>
            </a:r>
          </a:p>
        </p:txBody>
      </p:sp>
    </p:spTree>
    <p:extLst>
      <p:ext uri="{BB962C8B-B14F-4D97-AF65-F5344CB8AC3E}">
        <p14:creationId xmlns:p14="http://schemas.microsoft.com/office/powerpoint/2010/main" val="8946644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304D247-F4E3-4963-86D9-54D83CF1D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90" y="678564"/>
            <a:ext cx="8100000" cy="533400"/>
          </a:xfrm>
        </p:spPr>
        <p:txBody>
          <a:bodyPr/>
          <a:lstStyle/>
          <a:p>
            <a:r>
              <a:rPr lang="nl-NL" sz="2800" dirty="0"/>
              <a:t>Behandeling FSGS met prednison en andere middelen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xmlns="" id="{54B80798-EE59-4B53-BEAE-7323BBD168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" y="1485583"/>
            <a:ext cx="4445605" cy="3152775"/>
          </a:xfr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64274AF3-5BA5-414C-98B5-2BD7D41ADEEA}"/>
              </a:ext>
            </a:extLst>
          </p:cNvPr>
          <p:cNvSpPr txBox="1"/>
          <p:nvPr/>
        </p:nvSpPr>
        <p:spPr>
          <a:xfrm>
            <a:off x="617220" y="4783455"/>
            <a:ext cx="2606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Ponticelli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 al. AJKD 1999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D85B1F4B-C935-4B9C-A68B-C0AD08160689}"/>
              </a:ext>
            </a:extLst>
          </p:cNvPr>
          <p:cNvSpPr txBox="1"/>
          <p:nvPr/>
        </p:nvSpPr>
        <p:spPr>
          <a:xfrm>
            <a:off x="5480685" y="2646045"/>
            <a:ext cx="3212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50% complete remissie na 3 jaar</a:t>
            </a:r>
          </a:p>
        </p:txBody>
      </p:sp>
    </p:spTree>
    <p:extLst>
      <p:ext uri="{BB962C8B-B14F-4D97-AF65-F5344CB8AC3E}">
        <p14:creationId xmlns:p14="http://schemas.microsoft.com/office/powerpoint/2010/main" val="3271089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1" y="211015"/>
            <a:ext cx="7492364" cy="669095"/>
          </a:xfrm>
        </p:spPr>
        <p:txBody>
          <a:bodyPr>
            <a:noAutofit/>
          </a:bodyPr>
          <a:lstStyle/>
          <a:p>
            <a:pPr algn="ctr"/>
            <a:r>
              <a:rPr lang="nl-NL" sz="3200" dirty="0"/>
              <a:t>MCD: Chinees onderzoek TAC </a:t>
            </a:r>
            <a:r>
              <a:rPr lang="nl-NL" sz="3200" dirty="0" err="1"/>
              <a:t>vs</a:t>
            </a:r>
            <a:r>
              <a:rPr lang="nl-NL" sz="3200" dirty="0"/>
              <a:t> </a:t>
            </a:r>
            <a:r>
              <a:rPr lang="nl-NL" sz="3200" dirty="0" err="1"/>
              <a:t>Pred</a:t>
            </a:r>
            <a:r>
              <a:rPr lang="nl-NL" sz="3200" dirty="0"/>
              <a:t> </a:t>
            </a:r>
            <a:br>
              <a:rPr lang="nl-NL" sz="3200" dirty="0"/>
            </a:br>
            <a:r>
              <a:rPr lang="nl-NL" sz="2000" dirty="0"/>
              <a:t>Totaal 36 weken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14804" y="1211581"/>
            <a:ext cx="6172200" cy="3394472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 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7" name="Tekstvak 36"/>
          <p:cNvSpPr txBox="1"/>
          <p:nvPr/>
        </p:nvSpPr>
        <p:spPr>
          <a:xfrm>
            <a:off x="6881905" y="1574372"/>
            <a:ext cx="1684500" cy="761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500" b="1" dirty="0"/>
              <a:t>Alleen </a:t>
            </a:r>
            <a:r>
              <a:rPr lang="nl-NL" sz="1500" b="1" dirty="0" err="1"/>
              <a:t>prednisolon</a:t>
            </a:r>
            <a:endParaRPr lang="nl-NL" sz="1500" b="1" dirty="0"/>
          </a:p>
          <a:p>
            <a:pPr algn="ctr"/>
            <a:r>
              <a:rPr lang="nl-NL" sz="1500" b="1" dirty="0"/>
              <a:t>(56 </a:t>
            </a:r>
            <a:r>
              <a:rPr lang="nl-NL" sz="1500" b="1" dirty="0" err="1"/>
              <a:t>patienten</a:t>
            </a:r>
            <a:r>
              <a:rPr lang="nl-NL" sz="1500" b="1" dirty="0"/>
              <a:t>)</a:t>
            </a:r>
          </a:p>
          <a:p>
            <a:pPr algn="ctr"/>
            <a:endParaRPr lang="nl-NL" sz="1350" b="1" dirty="0"/>
          </a:p>
        </p:txBody>
      </p:sp>
      <p:sp>
        <p:nvSpPr>
          <p:cNvPr id="39" name="Tekstvak 38"/>
          <p:cNvSpPr txBox="1"/>
          <p:nvPr/>
        </p:nvSpPr>
        <p:spPr>
          <a:xfrm>
            <a:off x="6202905" y="2336119"/>
            <a:ext cx="3042500" cy="761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500" b="1" dirty="0" err="1"/>
              <a:t>Tacrolimus</a:t>
            </a:r>
            <a:r>
              <a:rPr lang="nl-NL" sz="1500" b="1" dirty="0"/>
              <a:t> na 10 dagen </a:t>
            </a:r>
            <a:r>
              <a:rPr lang="nl-NL" sz="1500" b="1" dirty="0" err="1"/>
              <a:t>prednisolon</a:t>
            </a:r>
            <a:endParaRPr lang="nl-NL" sz="1500" b="1" dirty="0"/>
          </a:p>
          <a:p>
            <a:pPr algn="ctr"/>
            <a:r>
              <a:rPr lang="nl-NL" sz="1500" b="1" dirty="0"/>
              <a:t>(63 </a:t>
            </a:r>
            <a:r>
              <a:rPr lang="nl-NL" sz="1500" b="1" dirty="0" err="1"/>
              <a:t>patienten</a:t>
            </a:r>
            <a:r>
              <a:rPr lang="nl-NL" sz="1500" b="1" dirty="0"/>
              <a:t>)</a:t>
            </a:r>
          </a:p>
          <a:p>
            <a:pPr algn="ctr"/>
            <a:endParaRPr lang="nl-NL" sz="1350" b="1" dirty="0"/>
          </a:p>
        </p:txBody>
      </p:sp>
      <p:sp>
        <p:nvSpPr>
          <p:cNvPr id="9" name="Tekstvak 3">
            <a:extLst>
              <a:ext uri="{FF2B5EF4-FFF2-40B4-BE49-F238E27FC236}">
                <a16:creationId xmlns:a16="http://schemas.microsoft.com/office/drawing/2014/main" xmlns="" id="{86B09B1A-E97C-4F1C-A2A3-12B12D49BF5E}"/>
              </a:ext>
            </a:extLst>
          </p:cNvPr>
          <p:cNvSpPr txBox="1"/>
          <p:nvPr/>
        </p:nvSpPr>
        <p:spPr>
          <a:xfrm>
            <a:off x="75021" y="4733191"/>
            <a:ext cx="3153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600" dirty="0"/>
              <a:t>Li </a:t>
            </a:r>
            <a:r>
              <a:rPr lang="nl-NL" sz="1600" i="1" dirty="0"/>
              <a:t>et al. </a:t>
            </a:r>
            <a:r>
              <a:rPr lang="nl-NL" sz="1600" dirty="0"/>
              <a:t>J Am </a:t>
            </a:r>
            <a:r>
              <a:rPr lang="nl-NL" sz="1600" dirty="0" err="1"/>
              <a:t>Soc</a:t>
            </a:r>
            <a:r>
              <a:rPr lang="nl-NL" sz="1600" dirty="0"/>
              <a:t> </a:t>
            </a:r>
            <a:r>
              <a:rPr lang="nl-NL" sz="1600" dirty="0" err="1"/>
              <a:t>Nephrol</a:t>
            </a:r>
            <a:r>
              <a:rPr lang="nl-NL" sz="1600" dirty="0"/>
              <a:t> 2017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xmlns="" id="{5832F4BD-5EA8-4168-A33B-B29E6AC18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084" y="1066652"/>
            <a:ext cx="4869541" cy="3602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xmlns="" id="{DC1CF724-AA38-44BD-A506-A8D9CD7F5272}"/>
              </a:ext>
            </a:extLst>
          </p:cNvPr>
          <p:cNvSpPr txBox="1"/>
          <p:nvPr/>
        </p:nvSpPr>
        <p:spPr>
          <a:xfrm>
            <a:off x="6581961" y="3079783"/>
            <a:ext cx="2429191" cy="761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500" b="1" dirty="0"/>
              <a:t>Beide groepen bereikten </a:t>
            </a:r>
          </a:p>
          <a:p>
            <a:pPr algn="ctr"/>
            <a:r>
              <a:rPr lang="nl-NL" sz="1500" b="1" dirty="0"/>
              <a:t>(meestal) complete remissie</a:t>
            </a:r>
          </a:p>
          <a:p>
            <a:pPr algn="ctr"/>
            <a:endParaRPr lang="nl-NL" sz="1350" b="1" dirty="0"/>
          </a:p>
        </p:txBody>
      </p:sp>
    </p:spTree>
    <p:extLst>
      <p:ext uri="{BB962C8B-B14F-4D97-AF65-F5344CB8AC3E}">
        <p14:creationId xmlns:p14="http://schemas.microsoft.com/office/powerpoint/2010/main" val="1579221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eperen 9"/>
          <p:cNvGrpSpPr/>
          <p:nvPr/>
        </p:nvGrpSpPr>
        <p:grpSpPr>
          <a:xfrm>
            <a:off x="3471899" y="400756"/>
            <a:ext cx="2140159" cy="685800"/>
            <a:chOff x="3471333" y="1702742"/>
            <a:chExt cx="2853545" cy="914400"/>
          </a:xfrm>
        </p:grpSpPr>
        <p:sp>
          <p:nvSpPr>
            <p:cNvPr id="5" name="Rechthoek 4"/>
            <p:cNvSpPr/>
            <p:nvPr/>
          </p:nvSpPr>
          <p:spPr>
            <a:xfrm>
              <a:off x="3471333" y="1702742"/>
              <a:ext cx="2853545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sp>
          <p:nvSpPr>
            <p:cNvPr id="9" name="Tekstvak 8"/>
            <p:cNvSpPr txBox="1"/>
            <p:nvPr/>
          </p:nvSpPr>
          <p:spPr>
            <a:xfrm>
              <a:off x="3735914" y="1843853"/>
              <a:ext cx="2209493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350" dirty="0"/>
                <a:t>Nefrotisch syndroom</a:t>
              </a:r>
            </a:p>
            <a:p>
              <a:pPr algn="ctr"/>
              <a:r>
                <a:rPr lang="nl-NL" sz="1350" dirty="0"/>
                <a:t>Diagnose MCD</a:t>
              </a:r>
            </a:p>
          </p:txBody>
        </p:sp>
      </p:grpSp>
      <p:grpSp>
        <p:nvGrpSpPr>
          <p:cNvPr id="12" name="Groeperen 11"/>
          <p:cNvGrpSpPr/>
          <p:nvPr/>
        </p:nvGrpSpPr>
        <p:grpSpPr>
          <a:xfrm>
            <a:off x="1760330" y="1670188"/>
            <a:ext cx="1436361" cy="619477"/>
            <a:chOff x="1352784" y="2899364"/>
            <a:chExt cx="1892772" cy="825969"/>
          </a:xfrm>
        </p:grpSpPr>
        <p:sp>
          <p:nvSpPr>
            <p:cNvPr id="7" name="Rechthoek 6"/>
            <p:cNvSpPr/>
            <p:nvPr/>
          </p:nvSpPr>
          <p:spPr>
            <a:xfrm>
              <a:off x="1352784" y="2899364"/>
              <a:ext cx="1892772" cy="82596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sp>
          <p:nvSpPr>
            <p:cNvPr id="11" name="Tekstvak 10"/>
            <p:cNvSpPr txBox="1"/>
            <p:nvPr/>
          </p:nvSpPr>
          <p:spPr>
            <a:xfrm>
              <a:off x="1414447" y="3017703"/>
              <a:ext cx="1678740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200" dirty="0"/>
                <a:t>Ernstig nefrotisch</a:t>
              </a:r>
            </a:p>
            <a:p>
              <a:pPr algn="ctr"/>
              <a:r>
                <a:rPr lang="nl-NL" sz="1200" dirty="0"/>
                <a:t>en/of AKI</a:t>
              </a:r>
            </a:p>
          </p:txBody>
        </p:sp>
      </p:grpSp>
      <p:grpSp>
        <p:nvGrpSpPr>
          <p:cNvPr id="16" name="Groeperen 15"/>
          <p:cNvGrpSpPr/>
          <p:nvPr/>
        </p:nvGrpSpPr>
        <p:grpSpPr>
          <a:xfrm>
            <a:off x="1759343" y="2537886"/>
            <a:ext cx="1419579" cy="619477"/>
            <a:chOff x="1352784" y="2899364"/>
            <a:chExt cx="1892772" cy="825969"/>
          </a:xfrm>
        </p:grpSpPr>
        <p:sp>
          <p:nvSpPr>
            <p:cNvPr id="17" name="Rechthoek 16"/>
            <p:cNvSpPr/>
            <p:nvPr/>
          </p:nvSpPr>
          <p:spPr>
            <a:xfrm>
              <a:off x="1352784" y="2899364"/>
              <a:ext cx="1892772" cy="82596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sp>
          <p:nvSpPr>
            <p:cNvPr id="18" name="Tekstvak 17"/>
            <p:cNvSpPr txBox="1"/>
            <p:nvPr/>
          </p:nvSpPr>
          <p:spPr>
            <a:xfrm>
              <a:off x="1700859" y="3132995"/>
              <a:ext cx="1319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 err="1"/>
                <a:t>Pred</a:t>
              </a:r>
              <a:r>
                <a:rPr lang="nl-NL" sz="1200" dirty="0"/>
                <a:t> 1mg/kg</a:t>
              </a:r>
            </a:p>
          </p:txBody>
        </p:sp>
      </p:grpSp>
      <p:grpSp>
        <p:nvGrpSpPr>
          <p:cNvPr id="19" name="Groeperen 18"/>
          <p:cNvGrpSpPr/>
          <p:nvPr/>
        </p:nvGrpSpPr>
        <p:grpSpPr>
          <a:xfrm>
            <a:off x="1777112" y="4244402"/>
            <a:ext cx="1419579" cy="619477"/>
            <a:chOff x="1352784" y="2899364"/>
            <a:chExt cx="1892772" cy="825969"/>
          </a:xfrm>
        </p:grpSpPr>
        <p:sp>
          <p:nvSpPr>
            <p:cNvPr id="20" name="Rechthoek 19"/>
            <p:cNvSpPr/>
            <p:nvPr/>
          </p:nvSpPr>
          <p:spPr>
            <a:xfrm>
              <a:off x="1352784" y="2899364"/>
              <a:ext cx="1892772" cy="82596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sp>
          <p:nvSpPr>
            <p:cNvPr id="21" name="Tekstvak 20"/>
            <p:cNvSpPr txBox="1"/>
            <p:nvPr/>
          </p:nvSpPr>
          <p:spPr>
            <a:xfrm>
              <a:off x="1624913" y="3031091"/>
              <a:ext cx="1368495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200" dirty="0"/>
                <a:t>TAC</a:t>
              </a:r>
            </a:p>
            <a:p>
              <a:pPr algn="ctr"/>
              <a:r>
                <a:rPr lang="nl-NL" sz="1200" dirty="0"/>
                <a:t>(± 24 weken) </a:t>
              </a:r>
            </a:p>
          </p:txBody>
        </p:sp>
      </p:grpSp>
      <p:grpSp>
        <p:nvGrpSpPr>
          <p:cNvPr id="28" name="Groeperen 27"/>
          <p:cNvGrpSpPr/>
          <p:nvPr/>
        </p:nvGrpSpPr>
        <p:grpSpPr>
          <a:xfrm>
            <a:off x="1760330" y="3397992"/>
            <a:ext cx="1422262" cy="619477"/>
            <a:chOff x="1349207" y="2899364"/>
            <a:chExt cx="1896349" cy="825969"/>
          </a:xfrm>
        </p:grpSpPr>
        <p:sp>
          <p:nvSpPr>
            <p:cNvPr id="29" name="Rechthoek 28"/>
            <p:cNvSpPr/>
            <p:nvPr/>
          </p:nvSpPr>
          <p:spPr>
            <a:xfrm>
              <a:off x="1352784" y="2899364"/>
              <a:ext cx="1892772" cy="82596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sp>
          <p:nvSpPr>
            <p:cNvPr id="30" name="Tekstvak 29"/>
            <p:cNvSpPr txBox="1"/>
            <p:nvPr/>
          </p:nvSpPr>
          <p:spPr>
            <a:xfrm>
              <a:off x="1349207" y="3023567"/>
              <a:ext cx="1892398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/>
                <a:t>Stijgend albumine +</a:t>
              </a:r>
            </a:p>
            <a:p>
              <a:r>
                <a:rPr lang="nl-NL" sz="1200" dirty="0" err="1"/>
                <a:t>Steroïd</a:t>
              </a:r>
              <a:r>
                <a:rPr lang="nl-NL" sz="1200" dirty="0"/>
                <a:t>-toxiciteit</a:t>
              </a:r>
            </a:p>
          </p:txBody>
        </p:sp>
      </p:grpSp>
      <p:grpSp>
        <p:nvGrpSpPr>
          <p:cNvPr id="37" name="Groeperen 36"/>
          <p:cNvGrpSpPr/>
          <p:nvPr/>
        </p:nvGrpSpPr>
        <p:grpSpPr>
          <a:xfrm>
            <a:off x="3759744" y="2537886"/>
            <a:ext cx="1457005" cy="619477"/>
            <a:chOff x="1352784" y="2899364"/>
            <a:chExt cx="1892772" cy="825969"/>
          </a:xfrm>
        </p:grpSpPr>
        <p:sp>
          <p:nvSpPr>
            <p:cNvPr id="38" name="Rechthoek 37"/>
            <p:cNvSpPr/>
            <p:nvPr/>
          </p:nvSpPr>
          <p:spPr>
            <a:xfrm>
              <a:off x="1352784" y="2899364"/>
              <a:ext cx="1892772" cy="82596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sp>
          <p:nvSpPr>
            <p:cNvPr id="39" name="Tekstvak 38"/>
            <p:cNvSpPr txBox="1"/>
            <p:nvPr/>
          </p:nvSpPr>
          <p:spPr>
            <a:xfrm>
              <a:off x="1462768" y="3004727"/>
              <a:ext cx="1749745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/>
                <a:t>Symptomatische </a:t>
              </a:r>
            </a:p>
            <a:p>
              <a:r>
                <a:rPr lang="nl-NL" sz="1200" dirty="0"/>
                <a:t>therapie (± 3 </a:t>
              </a:r>
              <a:r>
                <a:rPr lang="nl-NL" sz="1200" dirty="0" err="1"/>
                <a:t>mnd</a:t>
              </a:r>
              <a:r>
                <a:rPr lang="nl-NL" sz="1200" dirty="0"/>
                <a:t>)</a:t>
              </a:r>
            </a:p>
          </p:txBody>
        </p:sp>
      </p:grpSp>
      <p:sp>
        <p:nvSpPr>
          <p:cNvPr id="40" name="Rechthoek 39"/>
          <p:cNvSpPr/>
          <p:nvPr/>
        </p:nvSpPr>
        <p:spPr>
          <a:xfrm>
            <a:off x="3759744" y="3413111"/>
            <a:ext cx="1457005" cy="61947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cxnSp>
        <p:nvCxnSpPr>
          <p:cNvPr id="60" name="Rechte verbindingslijn 59"/>
          <p:cNvCxnSpPr/>
          <p:nvPr/>
        </p:nvCxnSpPr>
        <p:spPr>
          <a:xfrm>
            <a:off x="6331751" y="1416976"/>
            <a:ext cx="0" cy="25574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0" name="Groeperen 99"/>
          <p:cNvGrpSpPr/>
          <p:nvPr/>
        </p:nvGrpSpPr>
        <p:grpSpPr>
          <a:xfrm>
            <a:off x="5597351" y="1672723"/>
            <a:ext cx="1547603" cy="1745686"/>
            <a:chOff x="3251862" y="2230298"/>
            <a:chExt cx="2063471" cy="2327581"/>
          </a:xfrm>
        </p:grpSpPr>
        <p:sp>
          <p:nvSpPr>
            <p:cNvPr id="52" name="Rechthoek 51"/>
            <p:cNvSpPr/>
            <p:nvPr/>
          </p:nvSpPr>
          <p:spPr>
            <a:xfrm>
              <a:off x="3271469" y="2230298"/>
              <a:ext cx="1942672" cy="82596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sp>
          <p:nvSpPr>
            <p:cNvPr id="53" name="Tekstvak 52"/>
            <p:cNvSpPr txBox="1"/>
            <p:nvPr/>
          </p:nvSpPr>
          <p:spPr>
            <a:xfrm>
              <a:off x="3444638" y="2230298"/>
              <a:ext cx="1596336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200" dirty="0"/>
                <a:t>Relatieve </a:t>
              </a:r>
            </a:p>
            <a:p>
              <a:pPr algn="ctr"/>
              <a:r>
                <a:rPr lang="nl-NL" sz="1200" dirty="0"/>
                <a:t>contra-indicatie </a:t>
              </a:r>
            </a:p>
            <a:p>
              <a:pPr algn="ctr"/>
              <a:r>
                <a:rPr lang="nl-NL" sz="1200" dirty="0" err="1"/>
                <a:t>Pred</a:t>
              </a:r>
              <a:endParaRPr lang="nl-NL" sz="1200" dirty="0"/>
            </a:p>
          </p:txBody>
        </p:sp>
        <p:grpSp>
          <p:nvGrpSpPr>
            <p:cNvPr id="57" name="Groeperen 56"/>
            <p:cNvGrpSpPr/>
            <p:nvPr/>
          </p:nvGrpSpPr>
          <p:grpSpPr>
            <a:xfrm>
              <a:off x="3251862" y="3393883"/>
              <a:ext cx="2063471" cy="1163996"/>
              <a:chOff x="3255529" y="4518429"/>
              <a:chExt cx="2063471" cy="1163996"/>
            </a:xfrm>
          </p:grpSpPr>
          <p:sp>
            <p:nvSpPr>
              <p:cNvPr id="54" name="Rechthoek 53"/>
              <p:cNvSpPr/>
              <p:nvPr/>
            </p:nvSpPr>
            <p:spPr>
              <a:xfrm>
                <a:off x="3286880" y="4518429"/>
                <a:ext cx="1942672" cy="82596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350"/>
              </a:p>
            </p:txBody>
          </p:sp>
          <p:sp>
            <p:nvSpPr>
              <p:cNvPr id="56" name="Tekstvak 55"/>
              <p:cNvSpPr txBox="1"/>
              <p:nvPr/>
            </p:nvSpPr>
            <p:spPr>
              <a:xfrm>
                <a:off x="3255529" y="4574429"/>
                <a:ext cx="2063471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l-NL" sz="1200" dirty="0"/>
                  <a:t>2 weken </a:t>
                </a:r>
                <a:r>
                  <a:rPr lang="nl-NL" sz="1200" dirty="0" err="1"/>
                  <a:t>Pred</a:t>
                </a:r>
                <a:r>
                  <a:rPr lang="nl-NL" sz="1200" dirty="0"/>
                  <a:t> 1mg/kg</a:t>
                </a:r>
              </a:p>
              <a:p>
                <a:pPr algn="ctr"/>
                <a:r>
                  <a:rPr lang="nl-NL" sz="1200" dirty="0"/>
                  <a:t>daarna TAC</a:t>
                </a:r>
              </a:p>
              <a:p>
                <a:pPr algn="ctr"/>
                <a:r>
                  <a:rPr lang="nl-NL" sz="1200" dirty="0"/>
                  <a:t>(± 24 weken) </a:t>
                </a:r>
              </a:p>
              <a:p>
                <a:pPr algn="ctr"/>
                <a:endParaRPr lang="nl-NL" sz="1200" dirty="0"/>
              </a:p>
            </p:txBody>
          </p:sp>
        </p:grpSp>
        <p:cxnSp>
          <p:nvCxnSpPr>
            <p:cNvPr id="65" name="Rechte verbindingslijn 64"/>
            <p:cNvCxnSpPr/>
            <p:nvPr/>
          </p:nvCxnSpPr>
          <p:spPr>
            <a:xfrm>
              <a:off x="4242805" y="3052886"/>
              <a:ext cx="0" cy="340997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9" name="Rechte verbindingslijn 78"/>
          <p:cNvCxnSpPr/>
          <p:nvPr/>
        </p:nvCxnSpPr>
        <p:spPr>
          <a:xfrm>
            <a:off x="2452607" y="3142245"/>
            <a:ext cx="0" cy="25574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Rechte verbindingslijn 79"/>
          <p:cNvCxnSpPr/>
          <p:nvPr/>
        </p:nvCxnSpPr>
        <p:spPr>
          <a:xfrm>
            <a:off x="2444093" y="2276091"/>
            <a:ext cx="0" cy="25574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Rechte verbindingslijn 92"/>
          <p:cNvCxnSpPr/>
          <p:nvPr/>
        </p:nvCxnSpPr>
        <p:spPr>
          <a:xfrm>
            <a:off x="2452607" y="4012624"/>
            <a:ext cx="0" cy="216273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9" name="Groeperen 98"/>
          <p:cNvGrpSpPr/>
          <p:nvPr/>
        </p:nvGrpSpPr>
        <p:grpSpPr>
          <a:xfrm>
            <a:off x="3762612" y="1086556"/>
            <a:ext cx="1502244" cy="4197479"/>
            <a:chOff x="5985780" y="1448741"/>
            <a:chExt cx="2002992" cy="5596639"/>
          </a:xfrm>
        </p:grpSpPr>
        <p:grpSp>
          <p:nvGrpSpPr>
            <p:cNvPr id="34" name="Groeperen 33"/>
            <p:cNvGrpSpPr/>
            <p:nvPr/>
          </p:nvGrpSpPr>
          <p:grpSpPr>
            <a:xfrm>
              <a:off x="6046099" y="2226917"/>
              <a:ext cx="1942673" cy="825969"/>
              <a:chOff x="1352784" y="2899364"/>
              <a:chExt cx="1892772" cy="825969"/>
            </a:xfrm>
          </p:grpSpPr>
          <p:sp>
            <p:nvSpPr>
              <p:cNvPr id="35" name="Rechthoek 34"/>
              <p:cNvSpPr/>
              <p:nvPr/>
            </p:nvSpPr>
            <p:spPr>
              <a:xfrm>
                <a:off x="1352784" y="2899364"/>
                <a:ext cx="1892772" cy="82596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350"/>
              </a:p>
            </p:txBody>
          </p:sp>
          <p:sp>
            <p:nvSpPr>
              <p:cNvPr id="36" name="Tekstvak 35"/>
              <p:cNvSpPr txBox="1"/>
              <p:nvPr/>
            </p:nvSpPr>
            <p:spPr>
              <a:xfrm>
                <a:off x="1627643" y="3017703"/>
                <a:ext cx="1388235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l-NL" sz="1200" dirty="0"/>
                  <a:t>Milde </a:t>
                </a:r>
              </a:p>
              <a:p>
                <a:pPr algn="ctr"/>
                <a:r>
                  <a:rPr lang="nl-NL" sz="1200" dirty="0"/>
                  <a:t>verschijnselen</a:t>
                </a:r>
              </a:p>
            </p:txBody>
          </p:sp>
        </p:grpSp>
        <p:sp>
          <p:nvSpPr>
            <p:cNvPr id="41" name="Tekstvak 40"/>
            <p:cNvSpPr txBox="1"/>
            <p:nvPr/>
          </p:nvSpPr>
          <p:spPr>
            <a:xfrm>
              <a:off x="5985780" y="4654858"/>
              <a:ext cx="1963188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200" dirty="0"/>
                <a:t>Persisterend </a:t>
              </a:r>
            </a:p>
            <a:p>
              <a:pPr algn="ctr"/>
              <a:r>
                <a:rPr lang="nl-NL" sz="1200" dirty="0"/>
                <a:t>nefrotisch syndroom</a:t>
              </a:r>
            </a:p>
          </p:txBody>
        </p:sp>
        <p:grpSp>
          <p:nvGrpSpPr>
            <p:cNvPr id="86" name="Groeperen 85"/>
            <p:cNvGrpSpPr/>
            <p:nvPr/>
          </p:nvGrpSpPr>
          <p:grpSpPr>
            <a:xfrm>
              <a:off x="6064913" y="5691162"/>
              <a:ext cx="1902861" cy="1354218"/>
              <a:chOff x="6064913" y="5653534"/>
              <a:chExt cx="1902861" cy="1354218"/>
            </a:xfrm>
          </p:grpSpPr>
          <p:sp>
            <p:nvSpPr>
              <p:cNvPr id="42" name="Rechthoek 41"/>
              <p:cNvSpPr/>
              <p:nvPr/>
            </p:nvSpPr>
            <p:spPr>
              <a:xfrm>
                <a:off x="6064913" y="5653534"/>
                <a:ext cx="1902861" cy="82596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350"/>
              </a:p>
            </p:txBody>
          </p:sp>
          <p:sp>
            <p:nvSpPr>
              <p:cNvPr id="43" name="Tekstvak 42"/>
              <p:cNvSpPr txBox="1"/>
              <p:nvPr/>
            </p:nvSpPr>
            <p:spPr>
              <a:xfrm>
                <a:off x="6257253" y="5653534"/>
                <a:ext cx="1368494" cy="1354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l-NL" sz="1200" dirty="0" err="1"/>
                  <a:t>Pred</a:t>
                </a:r>
                <a:r>
                  <a:rPr lang="nl-NL" sz="1200" dirty="0"/>
                  <a:t> 1mg/kg </a:t>
                </a:r>
              </a:p>
              <a:p>
                <a:pPr algn="ctr"/>
                <a:r>
                  <a:rPr lang="nl-NL" sz="1200" dirty="0"/>
                  <a:t>of TAC</a:t>
                </a:r>
              </a:p>
              <a:p>
                <a:pPr algn="ctr"/>
                <a:r>
                  <a:rPr lang="nl-NL" sz="1200" dirty="0"/>
                  <a:t>(± 24 weken) </a:t>
                </a:r>
              </a:p>
              <a:p>
                <a:endParaRPr lang="nl-NL" sz="1200" dirty="0"/>
              </a:p>
              <a:p>
                <a:endParaRPr lang="nl-NL" sz="1200" dirty="0"/>
              </a:p>
            </p:txBody>
          </p:sp>
        </p:grpSp>
        <p:cxnSp>
          <p:nvCxnSpPr>
            <p:cNvPr id="78" name="Rechte verbindingslijn 77"/>
            <p:cNvCxnSpPr/>
            <p:nvPr/>
          </p:nvCxnSpPr>
          <p:spPr>
            <a:xfrm>
              <a:off x="7017436" y="3034787"/>
              <a:ext cx="0" cy="340997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Rechte verbindingslijn 81"/>
            <p:cNvCxnSpPr/>
            <p:nvPr/>
          </p:nvCxnSpPr>
          <p:spPr>
            <a:xfrm>
              <a:off x="7004394" y="4209817"/>
              <a:ext cx="0" cy="340997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Rechte verbindingslijn 84"/>
            <p:cNvCxnSpPr/>
            <p:nvPr/>
          </p:nvCxnSpPr>
          <p:spPr>
            <a:xfrm>
              <a:off x="7013311" y="5356625"/>
              <a:ext cx="0" cy="340997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Rechte verbindingslijn 94"/>
            <p:cNvCxnSpPr>
              <a:stCxn id="5" idx="2"/>
              <a:endCxn id="35" idx="0"/>
            </p:cNvCxnSpPr>
            <p:nvPr/>
          </p:nvCxnSpPr>
          <p:spPr>
            <a:xfrm flipH="1">
              <a:off x="7017436" y="1448741"/>
              <a:ext cx="7498" cy="778176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6" name="Rechte verbindingslijn 95"/>
          <p:cNvCxnSpPr/>
          <p:nvPr/>
        </p:nvCxnSpPr>
        <p:spPr>
          <a:xfrm>
            <a:off x="2444093" y="1416976"/>
            <a:ext cx="0" cy="25574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Rechte verbindingslijn 96"/>
          <p:cNvCxnSpPr/>
          <p:nvPr/>
        </p:nvCxnSpPr>
        <p:spPr>
          <a:xfrm flipH="1">
            <a:off x="2444093" y="1416976"/>
            <a:ext cx="3887659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852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Radboudumc">
      <a:dk1>
        <a:srgbClr val="000000"/>
      </a:dk1>
      <a:lt1>
        <a:sysClr val="window" lastClr="FFFFFF"/>
      </a:lt1>
      <a:dk2>
        <a:srgbClr val="00AFDC"/>
      </a:dk2>
      <a:lt2>
        <a:srgbClr val="FFFFFF"/>
      </a:lt2>
      <a:accent1>
        <a:srgbClr val="006991"/>
      </a:accent1>
      <a:accent2>
        <a:srgbClr val="7FB4C8"/>
      </a:accent2>
      <a:accent3>
        <a:srgbClr val="00AFDC"/>
      </a:accent3>
      <a:accent4>
        <a:srgbClr val="7FD7ED"/>
      </a:accent4>
      <a:accent5>
        <a:srgbClr val="CCCCCC"/>
      </a:accent5>
      <a:accent6>
        <a:srgbClr val="E6E6E6"/>
      </a:accent6>
      <a:hlink>
        <a:srgbClr val="000000"/>
      </a:hlink>
      <a:folHlink>
        <a:srgbClr val="00AFDC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fault Theme" id="{010D9F1C-6723-4403-8A0F-7B7B87DEFB83}" vid="{734C3750-47CD-4789-BCDB-5284B5D107A1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A3CA4FF381D74EB9426F7A02061808" ma:contentTypeVersion="18" ma:contentTypeDescription="Een nieuw document maken." ma:contentTypeScope="" ma:versionID="c581f40014a141577578d081cab39546">
  <xsd:schema xmlns:xsd="http://www.w3.org/2001/XMLSchema" xmlns:xs="http://www.w3.org/2001/XMLSchema" xmlns:p="http://schemas.microsoft.com/office/2006/metadata/properties" xmlns:ns2="71c33eae-e522-400a-aaac-3e86f97f4eba" xmlns:ns3="4b2491aa-951b-4943-8647-4dc6eee7a6bd" xmlns:ns4="9c1c412f-b643-446d-99ef-bf26fadf0ee9" targetNamespace="http://schemas.microsoft.com/office/2006/metadata/properties" ma:root="true" ma:fieldsID="c78c48e2d6fb867cf53ed61223312ba9" ns2:_="" ns3:_="" ns4:_="">
    <xsd:import namespace="71c33eae-e522-400a-aaac-3e86f97f4eba"/>
    <xsd:import namespace="4b2491aa-951b-4943-8647-4dc6eee7a6bd"/>
    <xsd:import namespace="9c1c412f-b643-446d-99ef-bf26fadf0e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c33eae-e522-400a-aaac-3e86f97f4e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d867c2a-cafd-47d4-9bb7-7e23cb4e68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2491aa-951b-4943-8647-4dc6eee7a6b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1c412f-b643-446d-99ef-bf26fadf0ee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4d75fdcb-d4c7-4261-bf05-ae88251487a9}" ma:internalName="TaxCatchAll" ma:showField="CatchAllData" ma:web="9c1c412f-b643-446d-99ef-bf26fadf0e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1c33eae-e522-400a-aaac-3e86f97f4eba">
      <Terms xmlns="http://schemas.microsoft.com/office/infopath/2007/PartnerControls"/>
    </lcf76f155ced4ddcb4097134ff3c332f>
    <TaxCatchAll xmlns="9c1c412f-b643-446d-99ef-bf26fadf0ee9" xsi:nil="true"/>
  </documentManagement>
</p:properties>
</file>

<file path=customXml/itemProps1.xml><?xml version="1.0" encoding="utf-8"?>
<ds:datastoreItem xmlns:ds="http://schemas.openxmlformats.org/officeDocument/2006/customXml" ds:itemID="{ADBCC153-EAD3-4A41-8379-FC02E57A5FD5}"/>
</file>

<file path=customXml/itemProps2.xml><?xml version="1.0" encoding="utf-8"?>
<ds:datastoreItem xmlns:ds="http://schemas.openxmlformats.org/officeDocument/2006/customXml" ds:itemID="{7638C458-1CEE-46BA-90C3-6917A5BD0EEB}"/>
</file>

<file path=customXml/itemProps3.xml><?xml version="1.0" encoding="utf-8"?>
<ds:datastoreItem xmlns:ds="http://schemas.openxmlformats.org/officeDocument/2006/customXml" ds:itemID="{3F1089E5-70F4-4EE7-87AB-990A10253211}"/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231</TotalTime>
  <Words>1021</Words>
  <Application>Microsoft Macintosh PowerPoint</Application>
  <PresentationFormat>Diavoorstelling (16:9)</PresentationFormat>
  <Paragraphs>242</Paragraphs>
  <Slides>27</Slides>
  <Notes>7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28" baseType="lpstr">
      <vt:lpstr>Default Theme</vt:lpstr>
      <vt:lpstr> Minimal change disease en focale segmentale glomerulosclerose (MCD en FSGS)</vt:lpstr>
      <vt:lpstr> MCD en FSGS: diagnose onder de microscoop</vt:lpstr>
      <vt:lpstr> Electronenmicroscopie:  “versmelting” van podocyten  </vt:lpstr>
      <vt:lpstr>PowerPoint-presentatie</vt:lpstr>
      <vt:lpstr>Behandeling volgens richtlijnen</vt:lpstr>
      <vt:lpstr>Behandeling MCD met prednison</vt:lpstr>
      <vt:lpstr>Behandeling FSGS met prednison en andere middelen</vt:lpstr>
      <vt:lpstr>MCD: Chinees onderzoek TAC vs Pred  Totaal 36 weken</vt:lpstr>
      <vt:lpstr>PowerPoint-presentatie</vt:lpstr>
      <vt:lpstr>Relapse</vt:lpstr>
      <vt:lpstr>FSGS kent meerdere oorzaken</vt:lpstr>
      <vt:lpstr>PowerPoint-presentatie</vt:lpstr>
      <vt:lpstr>Onderzoek gericht op oorzaak FSGS</vt:lpstr>
      <vt:lpstr>Genetische oorzaken bij volwassenen met FSGS</vt:lpstr>
      <vt:lpstr>Conclusies genetisch onderzoek FSGS</vt:lpstr>
      <vt:lpstr>FSGS – terugkeer na transplantatie</vt:lpstr>
      <vt:lpstr>Kenmerken</vt:lpstr>
      <vt:lpstr>Risicofactoren FSGS recurrens</vt:lpstr>
      <vt:lpstr>Bewijs voor een FSGS plasma factor</vt:lpstr>
      <vt:lpstr>Aanwijzingen voor een FSGS plasma factor respons op plasmaferese</vt:lpstr>
      <vt:lpstr>Prognose FSGS recurrens </vt:lpstr>
      <vt:lpstr>Behandeling FSGS recidief</vt:lpstr>
      <vt:lpstr>Hypothese: FSGS permeability factor  </vt:lpstr>
      <vt:lpstr>FSGS plasma op gekweekte podocyten</vt:lpstr>
      <vt:lpstr>PowerPoint-presentatie</vt:lpstr>
      <vt:lpstr>Toepassing in de praktijk</vt:lpstr>
      <vt:lpstr>Vragen?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Minimal change / FSGS en plasmafactoren</dc:title>
  <dc:creator>Rutger</dc:creator>
  <cp:lastModifiedBy>Rutger Maas</cp:lastModifiedBy>
  <cp:revision>33</cp:revision>
  <dcterms:created xsi:type="dcterms:W3CDTF">2021-09-29T18:18:09Z</dcterms:created>
  <dcterms:modified xsi:type="dcterms:W3CDTF">2021-10-04T17:01:14Z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0x0101009EA3CA4FF381D74EB9426F7A02061808</vt:lpwstr>
  </property>
</Properties>
</file>